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9"/>
  </p:notesMasterIdLst>
  <p:handoutMasterIdLst>
    <p:handoutMasterId r:id="rId80"/>
  </p:handoutMasterIdLst>
  <p:sldIdLst>
    <p:sldId id="316" r:id="rId2"/>
    <p:sldId id="341" r:id="rId3"/>
    <p:sldId id="314" r:id="rId4"/>
    <p:sldId id="257" r:id="rId5"/>
    <p:sldId id="362" r:id="rId6"/>
    <p:sldId id="363" r:id="rId7"/>
    <p:sldId id="364" r:id="rId8"/>
    <p:sldId id="365" r:id="rId9"/>
    <p:sldId id="366" r:id="rId10"/>
    <p:sldId id="367" r:id="rId11"/>
    <p:sldId id="313" r:id="rId12"/>
    <p:sldId id="260" r:id="rId13"/>
    <p:sldId id="266" r:id="rId14"/>
    <p:sldId id="258" r:id="rId15"/>
    <p:sldId id="368" r:id="rId16"/>
    <p:sldId id="319" r:id="rId17"/>
    <p:sldId id="318" r:id="rId18"/>
    <p:sldId id="320" r:id="rId19"/>
    <p:sldId id="321" r:id="rId20"/>
    <p:sldId id="322" r:id="rId21"/>
    <p:sldId id="323" r:id="rId22"/>
    <p:sldId id="324" r:id="rId23"/>
    <p:sldId id="355" r:id="rId24"/>
    <p:sldId id="358" r:id="rId25"/>
    <p:sldId id="359" r:id="rId26"/>
    <p:sldId id="325" r:id="rId27"/>
    <p:sldId id="326" r:id="rId28"/>
    <p:sldId id="344" r:id="rId29"/>
    <p:sldId id="346" r:id="rId30"/>
    <p:sldId id="345" r:id="rId31"/>
    <p:sldId id="327" r:id="rId32"/>
    <p:sldId id="382" r:id="rId33"/>
    <p:sldId id="383" r:id="rId34"/>
    <p:sldId id="328" r:id="rId35"/>
    <p:sldId id="330" r:id="rId36"/>
    <p:sldId id="331" r:id="rId37"/>
    <p:sldId id="384" r:id="rId38"/>
    <p:sldId id="334" r:id="rId39"/>
    <p:sldId id="385" r:id="rId40"/>
    <p:sldId id="333" r:id="rId41"/>
    <p:sldId id="386" r:id="rId42"/>
    <p:sldId id="387" r:id="rId43"/>
    <p:sldId id="369" r:id="rId44"/>
    <p:sldId id="372" r:id="rId45"/>
    <p:sldId id="373" r:id="rId46"/>
    <p:sldId id="370" r:id="rId47"/>
    <p:sldId id="374" r:id="rId48"/>
    <p:sldId id="375" r:id="rId49"/>
    <p:sldId id="376" r:id="rId50"/>
    <p:sldId id="377" r:id="rId51"/>
    <p:sldId id="371" r:id="rId52"/>
    <p:sldId id="378" r:id="rId53"/>
    <p:sldId id="335" r:id="rId54"/>
    <p:sldId id="379" r:id="rId55"/>
    <p:sldId id="380" r:id="rId56"/>
    <p:sldId id="381" r:id="rId57"/>
    <p:sldId id="315" r:id="rId58"/>
    <p:sldId id="354" r:id="rId59"/>
    <p:sldId id="361" r:id="rId60"/>
    <p:sldId id="338" r:id="rId61"/>
    <p:sldId id="339" r:id="rId62"/>
    <p:sldId id="340" r:id="rId63"/>
    <p:sldId id="347" r:id="rId64"/>
    <p:sldId id="348" r:id="rId65"/>
    <p:sldId id="350" r:id="rId66"/>
    <p:sldId id="349" r:id="rId67"/>
    <p:sldId id="351" r:id="rId68"/>
    <p:sldId id="352" r:id="rId69"/>
    <p:sldId id="256" r:id="rId70"/>
    <p:sldId id="312" r:id="rId71"/>
    <p:sldId id="271" r:id="rId72"/>
    <p:sldId id="259" r:id="rId73"/>
    <p:sldId id="272" r:id="rId74"/>
    <p:sldId id="267" r:id="rId75"/>
    <p:sldId id="261" r:id="rId76"/>
    <p:sldId id="342" r:id="rId77"/>
    <p:sldId id="343" r:id="rId7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Cambria Math" panose="02040503050406030204" pitchFamily="18" charset="0"/>
      <p:regular r:id="rId86"/>
    </p:embeddedFont>
    <p:embeddedFont>
      <p:font typeface="Krona One" panose="020B0604020202020204" charset="0"/>
      <p:regular r:id="rId87"/>
    </p:embeddedFont>
    <p:embeddedFont>
      <p:font typeface="Lato" panose="020F0502020204030203" pitchFamily="34" charset="0"/>
      <p:regular r:id="rId88"/>
      <p:bold r:id="rId89"/>
      <p:italic r:id="rId90"/>
      <p:boldItalic r:id="rId91"/>
    </p:embeddedFont>
    <p:embeddedFont>
      <p:font typeface="Lucida Sans Unicode" panose="020B0602030504020204" pitchFamily="34" charset="0"/>
      <p:regular r:id="rId92"/>
    </p:embeddedFont>
    <p:embeddedFont>
      <p:font typeface="Montserrat" panose="00000500000000000000" pitchFamily="2" charset="0"/>
      <p:regular r:id="rId93"/>
      <p:bold r:id="rId94"/>
      <p:italic r:id="rId95"/>
      <p:boldItalic r:id="rId96"/>
    </p:embeddedFont>
    <p:embeddedFont>
      <p:font typeface="Open Sans" panose="020B0606030504020204" pitchFamily="34" charset="0"/>
      <p:regular r:id="rId97"/>
      <p:bold r:id="rId98"/>
      <p:italic r:id="rId99"/>
      <p:boldItalic r:id="rId100"/>
    </p:embeddedFont>
    <p:embeddedFont>
      <p:font typeface="Roboto" panose="02000000000000000000" pitchFamily="2" charset="0"/>
      <p:regular r:id="rId101"/>
      <p:bold r:id="rId102"/>
      <p:italic r:id="rId103"/>
      <p:boldItalic r:id="rId104"/>
    </p:embeddedFont>
    <p:embeddedFont>
      <p:font typeface="Roboto Light" panose="02000000000000000000" pitchFamily="2" charset="0"/>
      <p:regular r:id="rId105"/>
      <p:italic r:id="rId106"/>
    </p:embeddedFont>
    <p:embeddedFont>
      <p:font typeface="Tahoma" panose="020B0604030504040204" pitchFamily="34" charset="0"/>
      <p:regular r:id="rId107"/>
      <p:bold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634D40-34EA-43B1-8EE8-C10DACA4529D}">
          <p14:sldIdLst>
            <p14:sldId id="316"/>
            <p14:sldId id="341"/>
          </p14:sldIdLst>
        </p14:section>
        <p14:section name="Latar Belakang" id="{B19667DB-7B53-4EDB-A0C4-35341CEBBC5E}">
          <p14:sldIdLst>
            <p14:sldId id="314"/>
            <p14:sldId id="257"/>
            <p14:sldId id="362"/>
            <p14:sldId id="363"/>
            <p14:sldId id="364"/>
            <p14:sldId id="365"/>
            <p14:sldId id="366"/>
          </p14:sldIdLst>
        </p14:section>
        <p14:section name="Tujuan Penelitian" id="{CD72A453-90CD-401C-8FB6-06B47127020E}">
          <p14:sldIdLst>
            <p14:sldId id="367"/>
            <p14:sldId id="313"/>
          </p14:sldIdLst>
        </p14:section>
        <p14:section name="Metode Penelitian" id="{71FA0C85-26A7-44AE-AADC-1FAC0330D06E}">
          <p14:sldIdLst>
            <p14:sldId id="260"/>
            <p14:sldId id="266"/>
            <p14:sldId id="258"/>
            <p14:sldId id="368"/>
            <p14:sldId id="319"/>
            <p14:sldId id="318"/>
          </p14:sldIdLst>
        </p14:section>
        <p14:section name="Hasil&amp;Pembahasan" id="{CC40AC9E-6251-4346-9067-300E66EE574E}">
          <p14:sldIdLst>
            <p14:sldId id="320"/>
            <p14:sldId id="321"/>
            <p14:sldId id="322"/>
            <p14:sldId id="323"/>
            <p14:sldId id="324"/>
            <p14:sldId id="355"/>
            <p14:sldId id="358"/>
            <p14:sldId id="359"/>
            <p14:sldId id="325"/>
            <p14:sldId id="326"/>
            <p14:sldId id="344"/>
            <p14:sldId id="346"/>
            <p14:sldId id="345"/>
            <p14:sldId id="327"/>
            <p14:sldId id="382"/>
            <p14:sldId id="383"/>
            <p14:sldId id="328"/>
            <p14:sldId id="330"/>
            <p14:sldId id="331"/>
            <p14:sldId id="384"/>
            <p14:sldId id="334"/>
            <p14:sldId id="385"/>
            <p14:sldId id="333"/>
            <p14:sldId id="386"/>
            <p14:sldId id="387"/>
            <p14:sldId id="369"/>
            <p14:sldId id="372"/>
            <p14:sldId id="373"/>
            <p14:sldId id="370"/>
            <p14:sldId id="374"/>
            <p14:sldId id="375"/>
            <p14:sldId id="376"/>
            <p14:sldId id="377"/>
            <p14:sldId id="371"/>
            <p14:sldId id="378"/>
          </p14:sldIdLst>
        </p14:section>
        <p14:section name="Kesimpulan Dan Saran" id="{7ED7C5B6-A197-4DE9-931F-8D667F32FD9A}">
          <p14:sldIdLst>
            <p14:sldId id="335"/>
            <p14:sldId id="379"/>
            <p14:sldId id="380"/>
            <p14:sldId id="381"/>
            <p14:sldId id="315"/>
          </p14:sldIdLst>
        </p14:section>
        <p14:section name="Tambahan" id="{FB94D77A-D04C-409B-9DE3-54C140045DF6}">
          <p14:sldIdLst>
            <p14:sldId id="354"/>
            <p14:sldId id="361"/>
            <p14:sldId id="338"/>
            <p14:sldId id="339"/>
            <p14:sldId id="340"/>
            <p14:sldId id="347"/>
            <p14:sldId id="348"/>
            <p14:sldId id="350"/>
            <p14:sldId id="349"/>
            <p14:sldId id="351"/>
            <p14:sldId id="352"/>
            <p14:sldId id="256"/>
            <p14:sldId id="312"/>
            <p14:sldId id="271"/>
            <p14:sldId id="259"/>
            <p14:sldId id="272"/>
            <p14:sldId id="267"/>
            <p14:sldId id="261"/>
          </p14:sldIdLst>
        </p14:section>
        <p14:section name="Penelitian Terkait" id="{E646F2B9-7068-4B57-98BB-99F1C088B21C}">
          <p14:sldIdLst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F1B429-4373-42C9-932E-DE821A6B83B3}">
  <a:tblStyle styleId="{7BF1B429-4373-42C9-932E-DE821A6B83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82807" autoAdjust="0"/>
  </p:normalViewPr>
  <p:slideViewPr>
    <p:cSldViewPr snapToGrid="0">
      <p:cViewPr>
        <p:scale>
          <a:sx n="66" d="100"/>
          <a:sy n="66" d="100"/>
        </p:scale>
        <p:origin x="1440" y="34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2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102" Type="http://schemas.openxmlformats.org/officeDocument/2006/relationships/font" Target="fonts/font22.fntdata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3.fntdata"/><Relationship Id="rId108" Type="http://schemas.openxmlformats.org/officeDocument/2006/relationships/font" Target="fonts/font2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104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0.fntdata"/><Relationship Id="rId105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15BFB1-637D-0A4E-5819-37DC8DC68C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F8744-70BE-6DE8-1C6B-0D6872B25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5F0AA-936C-43CF-829E-9A59AF833650}" type="datetimeFigureOut">
              <a:rPr lang="en-ID" smtClean="0"/>
              <a:t>03/07/2023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3B3FD-98CE-C30E-5E18-4387491632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E553E-E0C8-A664-7A4B-B8B678D8EA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0199-F950-4EE2-8E7C-8CC9910C00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04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749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116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99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pikir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dijelaskan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data dan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0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60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331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01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PIC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self-assessment /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mandiri</a:t>
            </a:r>
            <a:r>
              <a:rPr lang="en-ID" dirty="0"/>
              <a:t> pada LKE.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di </a:t>
            </a:r>
            <a:r>
              <a:rPr lang="en-ID" dirty="0" err="1"/>
              <a:t>provinsi</a:t>
            </a:r>
            <a:r>
              <a:rPr lang="en-ID" dirty="0"/>
              <a:t>, </a:t>
            </a:r>
            <a:r>
              <a:rPr lang="en-ID" dirty="0" err="1"/>
              <a:t>sedangkan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dievaluasi</a:t>
            </a:r>
            <a:r>
              <a:rPr lang="en-ID" dirty="0"/>
              <a:t> oleh TPI.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Evaluator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diajukan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dibawahnya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ditandatangani</a:t>
            </a:r>
            <a:r>
              <a:rPr lang="en-ID" dirty="0"/>
              <a:t> oleh </a:t>
            </a:r>
            <a:r>
              <a:rPr lang="en-ID" dirty="0" err="1"/>
              <a:t>kepala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Tim </a:t>
            </a:r>
            <a:r>
              <a:rPr lang="en-ID" dirty="0" err="1"/>
              <a:t>Penilai</a:t>
            </a:r>
            <a:r>
              <a:rPr lang="en-ID" dirty="0"/>
              <a:t> Internal (TPI) </a:t>
            </a:r>
            <a:r>
              <a:rPr lang="en-ID" dirty="0" err="1"/>
              <a:t>inspektorat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/ desk-evaluation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disetujui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1, </a:t>
            </a:r>
            <a:r>
              <a:rPr lang="en-ID" dirty="0" err="1"/>
              <a:t>maka</a:t>
            </a:r>
            <a:r>
              <a:rPr lang="en-ID" dirty="0"/>
              <a:t> LKE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dikembalikan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Hasil </a:t>
            </a:r>
            <a:r>
              <a:rPr lang="en-ID" dirty="0" err="1"/>
              <a:t>Evaluasi</a:t>
            </a:r>
            <a:r>
              <a:rPr lang="en-ID" dirty="0"/>
              <a:t>(LHE).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pada </a:t>
            </a:r>
            <a:r>
              <a:rPr lang="en-ID" dirty="0" err="1"/>
              <a:t>tahap</a:t>
            </a:r>
            <a:r>
              <a:rPr lang="en-ID" dirty="0"/>
              <a:t> 2, TPI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persetujuan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LKE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Jika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TPI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KemenPanRB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kepala</a:t>
            </a:r>
            <a:r>
              <a:rPr lang="en-ID" dirty="0"/>
              <a:t> BPS RI.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64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70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Fishbone: 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metode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menguraikan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penyebab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permasalahan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pada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zona </a:t>
            </a:r>
            <a:r>
              <a:rPr lang="en-ID" dirty="0" err="1"/>
              <a:t>integritas</a:t>
            </a:r>
            <a:r>
              <a:rPr lang="en-ID" dirty="0"/>
              <a:t>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yang lama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pedoman</a:t>
            </a:r>
            <a:r>
              <a:rPr lang="en-ID" dirty="0"/>
              <a:t> </a:t>
            </a:r>
            <a:r>
              <a:rPr lang="en-ID" dirty="0" err="1"/>
              <a:t>pembangunan</a:t>
            </a:r>
            <a:r>
              <a:rPr lang="en-ID" dirty="0"/>
              <a:t> dan </a:t>
            </a:r>
            <a:r>
              <a:rPr lang="en-ID" dirty="0" err="1"/>
              <a:t>evaluasi</a:t>
            </a:r>
            <a:r>
              <a:rPr lang="en-ID" dirty="0"/>
              <a:t> zona </a:t>
            </a:r>
            <a:r>
              <a:rPr lang="en-ID" dirty="0" err="1"/>
              <a:t>integritas</a:t>
            </a:r>
            <a:r>
              <a:rPr lang="en-ID" dirty="0"/>
              <a:t>.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terbagi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empat</a:t>
            </a:r>
            <a:r>
              <a:rPr lang="en-ID" dirty="0"/>
              <a:t> </a:t>
            </a:r>
            <a:r>
              <a:rPr lang="en-ID" dirty="0" err="1"/>
              <a:t>akar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meliputi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, </a:t>
            </a:r>
            <a:r>
              <a:rPr lang="en-ID" dirty="0" err="1"/>
              <a:t>metode</a:t>
            </a:r>
            <a:r>
              <a:rPr lang="en-ID" dirty="0"/>
              <a:t>, </a:t>
            </a:r>
            <a:r>
              <a:rPr lang="en-ID" dirty="0" err="1"/>
              <a:t>informasi</a:t>
            </a:r>
            <a:r>
              <a:rPr lang="en-ID" dirty="0"/>
              <a:t>, dan </a:t>
            </a:r>
            <a:r>
              <a:rPr lang="en-ID" dirty="0" err="1"/>
              <a:t>manusia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Pembagian</a:t>
            </a:r>
            <a:r>
              <a:rPr lang="en-ID" dirty="0"/>
              <a:t> </a:t>
            </a:r>
            <a:r>
              <a:rPr lang="en-ID" dirty="0" err="1"/>
              <a:t>hak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Human Error: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-</a:t>
            </a:r>
            <a:r>
              <a:rPr lang="en-ID" dirty="0" err="1"/>
              <a:t>Satker</a:t>
            </a:r>
            <a:r>
              <a:rPr lang="en-ID" dirty="0"/>
              <a:t> salah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pertanyaan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-TPI </a:t>
            </a:r>
            <a:r>
              <a:rPr lang="en-ID" dirty="0" err="1"/>
              <a:t>terkadang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beruntun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1789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Performance-&gt;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ZI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Information-&gt;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informatif</a:t>
            </a:r>
            <a:r>
              <a:rPr lang="en-US" dirty="0"/>
              <a:t> dan </a:t>
            </a:r>
            <a:r>
              <a:rPr lang="en-US" dirty="0" err="1"/>
              <a:t>disajikan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realtime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Control-&gt;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i="1" dirty="0"/>
              <a:t>authorization </a:t>
            </a:r>
            <a:r>
              <a:rPr lang="en-US" i="0" dirty="0"/>
              <a:t>dan </a:t>
            </a:r>
            <a:r>
              <a:rPr lang="en-US" i="1" dirty="0"/>
              <a:t>authenticate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Efficiency-&gt; </a:t>
            </a:r>
            <a:r>
              <a:rPr lang="en-US" i="0" dirty="0" err="1"/>
              <a:t>sistem</a:t>
            </a:r>
            <a:r>
              <a:rPr lang="en-US" i="0" dirty="0"/>
              <a:t> </a:t>
            </a:r>
            <a:r>
              <a:rPr lang="en-US" i="0" dirty="0" err="1"/>
              <a:t>sudah</a:t>
            </a:r>
            <a:r>
              <a:rPr lang="en-US" i="0" dirty="0"/>
              <a:t> </a:t>
            </a:r>
            <a:r>
              <a:rPr lang="en-US" i="0" dirty="0" err="1"/>
              <a:t>terintegrasi</a:t>
            </a:r>
            <a:r>
              <a:rPr lang="en-US" i="0" dirty="0"/>
              <a:t> </a:t>
            </a:r>
            <a:r>
              <a:rPr lang="en-US" i="0" dirty="0" err="1"/>
              <a:t>satu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lainnya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Service-&gt; </a:t>
            </a:r>
            <a:r>
              <a:rPr lang="en-US" i="0" dirty="0" err="1"/>
              <a:t>layanan</a:t>
            </a:r>
            <a:r>
              <a:rPr lang="en-US" i="0" dirty="0"/>
              <a:t> yang </a:t>
            </a:r>
            <a:r>
              <a:rPr lang="en-US" i="0" dirty="0" err="1"/>
              <a:t>diberikan</a:t>
            </a:r>
            <a:r>
              <a:rPr lang="en-US" i="0" dirty="0"/>
              <a:t> </a:t>
            </a:r>
            <a:r>
              <a:rPr lang="en-US" i="0" dirty="0" err="1"/>
              <a:t>mudah</a:t>
            </a:r>
            <a:r>
              <a:rPr lang="en-US" i="0" dirty="0"/>
              <a:t> </a:t>
            </a:r>
            <a:r>
              <a:rPr lang="en-US" i="0" dirty="0" err="1"/>
              <a:t>dipelajari</a:t>
            </a:r>
            <a:r>
              <a:rPr lang="en-US" i="0" dirty="0"/>
              <a:t> dan </a:t>
            </a:r>
            <a:r>
              <a:rPr lang="en-US" i="0" dirty="0" err="1"/>
              <a:t>digunakan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887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921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331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79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32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</a:t>
            </a:r>
            <a:r>
              <a:rPr lang="en-US" dirty="0" err="1"/>
              <a:t>Assesment</a:t>
            </a:r>
            <a:r>
              <a:rPr lang="en-US" dirty="0"/>
              <a:t>-&gt; PIC </a:t>
            </a:r>
            <a:r>
              <a:rPr lang="en-US" dirty="0" err="1"/>
              <a:t>satker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 Evaluation-&gt; TPI(</a:t>
            </a:r>
            <a:r>
              <a:rPr lang="en-US" dirty="0" err="1"/>
              <a:t>AT,KT,Dalnis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Rekapitulasi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Monitoring Progress-&gt;All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 2-5-&gt; admin da super admin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16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entitas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22 </a:t>
            </a:r>
            <a:r>
              <a:rPr lang="en-ID" dirty="0" err="1"/>
              <a:t>entitas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yang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, dan table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normalisasi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349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Wireframe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system design, </a:t>
            </a:r>
            <a:r>
              <a:rPr lang="en-ID" i="0" dirty="0" err="1"/>
              <a:t>berfungsi</a:t>
            </a:r>
            <a:r>
              <a:rPr lang="en-ID" i="0" dirty="0"/>
              <a:t> </a:t>
            </a:r>
            <a:r>
              <a:rPr lang="en-ID" i="0" dirty="0" err="1"/>
              <a:t>sebagai</a:t>
            </a:r>
            <a:r>
              <a:rPr lang="en-ID" i="0" dirty="0"/>
              <a:t> </a:t>
            </a:r>
            <a:r>
              <a:rPr lang="en-ID" i="0" dirty="0" err="1"/>
              <a:t>sarana</a:t>
            </a:r>
            <a:r>
              <a:rPr lang="en-ID" i="0" dirty="0"/>
              <a:t> </a:t>
            </a:r>
            <a:r>
              <a:rPr lang="en-ID" i="0" dirty="0" err="1"/>
              <a:t>komunikasi</a:t>
            </a:r>
            <a:r>
              <a:rPr lang="en-ID" i="0" dirty="0"/>
              <a:t> </a:t>
            </a:r>
            <a:r>
              <a:rPr lang="en-ID" i="0" dirty="0" err="1"/>
              <a:t>dengan</a:t>
            </a:r>
            <a:r>
              <a:rPr lang="en-ID" i="0" dirty="0"/>
              <a:t> stakeholder </a:t>
            </a:r>
            <a:r>
              <a:rPr lang="en-ID" i="0" dirty="0" err="1"/>
              <a:t>dengan</a:t>
            </a:r>
            <a:r>
              <a:rPr lang="en-ID" i="0" dirty="0"/>
              <a:t> </a:t>
            </a: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hal</a:t>
            </a:r>
            <a:r>
              <a:rPr lang="en-ID" i="0" dirty="0"/>
              <a:t> </a:t>
            </a:r>
            <a:r>
              <a:rPr lang="en-ID" i="0" dirty="0" err="1"/>
              <a:t>kebutuhan</a:t>
            </a:r>
            <a:r>
              <a:rPr lang="en-ID" i="0" dirty="0"/>
              <a:t> dan </a:t>
            </a:r>
            <a:r>
              <a:rPr lang="en-ID" i="0" dirty="0" err="1"/>
              <a:t>desain</a:t>
            </a:r>
            <a:r>
              <a:rPr lang="en-ID" i="0" dirty="0"/>
              <a:t> yang </a:t>
            </a:r>
            <a:r>
              <a:rPr lang="en-ID" i="0" dirty="0" err="1"/>
              <a:t>akan</a:t>
            </a:r>
            <a:r>
              <a:rPr lang="en-ID" i="0" dirty="0"/>
              <a:t> </a:t>
            </a:r>
            <a:r>
              <a:rPr lang="en-ID" i="0" dirty="0" err="1"/>
              <a:t>dibangun</a:t>
            </a:r>
            <a:r>
              <a:rPr lang="en-ID" i="0" dirty="0"/>
              <a:t>/</a:t>
            </a:r>
            <a:r>
              <a:rPr lang="en-ID" i="0" dirty="0" err="1"/>
              <a:t>diinginkan</a:t>
            </a: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1" dirty="0"/>
              <a:t>wireframe </a:t>
            </a:r>
            <a:r>
              <a:rPr lang="en-ID" i="0" dirty="0" err="1"/>
              <a:t>tercantum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dokumen</a:t>
            </a:r>
            <a:r>
              <a:rPr lang="en-ID" i="0" dirty="0"/>
              <a:t> FSD (</a:t>
            </a:r>
            <a:r>
              <a:rPr lang="en-ID" i="1" dirty="0"/>
              <a:t>Functional Specification Document)</a:t>
            </a:r>
            <a:r>
              <a:rPr lang="en-ID" dirty="0"/>
              <a:t> </a:t>
            </a:r>
            <a:r>
              <a:rPr lang="en-ID" i="0" dirty="0"/>
              <a:t> yang </a:t>
            </a:r>
            <a:r>
              <a:rPr lang="en-ID" i="0" dirty="0" err="1"/>
              <a:t>telah</a:t>
            </a:r>
            <a:r>
              <a:rPr lang="en-ID" i="0" dirty="0"/>
              <a:t> </a:t>
            </a:r>
            <a:r>
              <a:rPr lang="en-ID" i="0" dirty="0" err="1"/>
              <a:t>disetujui</a:t>
            </a:r>
            <a:r>
              <a:rPr lang="en-ID" i="0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8950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364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91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660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222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506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820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i-FI" dirty="0"/>
              <a:t>Halaman ini digunakan oleh admin untuk mengelola TPI dan wilayah pengawasan dari TPI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478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965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8308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78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2491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190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555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466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68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8678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528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3549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6481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708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038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170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975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37094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423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9515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8423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8221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957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6243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289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4410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719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1386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KemenpanRB</a:t>
            </a:r>
            <a:r>
              <a:rPr lang="en-US" dirty="0"/>
              <a:t>:</a:t>
            </a: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Kementerian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Pendayagunaan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Aparatur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Negara dan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Reformasi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Birokrasi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Republik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Indonesia</a:t>
            </a:r>
          </a:p>
          <a:p>
            <a:pPr marL="158750" indent="0">
              <a:buNone/>
            </a:pPr>
            <a:endParaRPr lang="es-E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Tahun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2022-&gt;yang mengajukan:139-&gt; WBK(13)+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wbbm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(7)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575926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99680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4b8edf1b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4b8edf1b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2350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719c63a3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1719c63a3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4b8edf1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4b8edf1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4b8edf1b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4b8edf1b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719c63a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719c63a3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4b8edf1b8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4b8edf1b8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636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4490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Peneliti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dibangun</a:t>
            </a:r>
            <a:r>
              <a:rPr lang="en-ID" dirty="0"/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penyusunan</a:t>
            </a:r>
            <a:r>
              <a:rPr lang="en-ID" dirty="0"/>
              <a:t> Lembar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(LKE)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self assessment.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i="0" dirty="0" err="1"/>
              <a:t>Sesuai</a:t>
            </a:r>
            <a:r>
              <a:rPr lang="en-ID" i="0" dirty="0"/>
              <a:t> </a:t>
            </a:r>
            <a:r>
              <a:rPr lang="en-ID" i="0" dirty="0" err="1"/>
              <a:t>Metode</a:t>
            </a:r>
            <a:r>
              <a:rPr lang="en-ID" i="0" dirty="0"/>
              <a:t> yang </a:t>
            </a:r>
            <a:r>
              <a:rPr lang="en-ID" i="0" dirty="0" err="1"/>
              <a:t>diterapkan</a:t>
            </a:r>
            <a:r>
              <a:rPr lang="en-ID" i="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memutuskan</a:t>
            </a:r>
            <a:r>
              <a:rPr lang="en-ID" i="0" dirty="0"/>
              <a:t> </a:t>
            </a:r>
            <a:r>
              <a:rPr lang="en-ID" i="0" dirty="0" err="1"/>
              <a:t>menggunakan</a:t>
            </a:r>
            <a:r>
              <a:rPr lang="en-ID" i="0" dirty="0"/>
              <a:t> SDLC model waterfall </a:t>
            </a:r>
            <a:r>
              <a:rPr lang="en-ID" i="0" dirty="0" err="1"/>
              <a:t>dikarenakan</a:t>
            </a:r>
            <a:r>
              <a:rPr lang="en-ID" i="0" dirty="0"/>
              <a:t> proses requirement </a:t>
            </a:r>
            <a:r>
              <a:rPr lang="en-ID" i="0" dirty="0" err="1"/>
              <a:t>analisis</a:t>
            </a:r>
            <a:r>
              <a:rPr lang="en-ID" i="0" dirty="0"/>
              <a:t> dan design </a:t>
            </a:r>
            <a:r>
              <a:rPr lang="en-ID" i="0" dirty="0" err="1"/>
              <a:t>memiliki</a:t>
            </a:r>
            <a:r>
              <a:rPr lang="en-ID" i="0" dirty="0"/>
              <a:t> </a:t>
            </a:r>
            <a:r>
              <a:rPr lang="en-ID" i="0" dirty="0" err="1"/>
              <a:t>dokumentasi</a:t>
            </a:r>
            <a:r>
              <a:rPr lang="en-ID" i="0" dirty="0"/>
              <a:t> yang </a:t>
            </a:r>
            <a:r>
              <a:rPr lang="en-ID" i="0" dirty="0" err="1"/>
              <a:t>baik</a:t>
            </a:r>
            <a:r>
              <a:rPr lang="en-ID" i="0" dirty="0"/>
              <a:t>, </a:t>
            </a:r>
            <a:r>
              <a:rPr lang="en-ID" i="0" dirty="0" err="1"/>
              <a:t>rinci</a:t>
            </a:r>
            <a:r>
              <a:rPr lang="en-ID" i="0" dirty="0"/>
              <a:t> dan </a:t>
            </a:r>
            <a:r>
              <a:rPr lang="en-ID" i="0" dirty="0" err="1"/>
              <a:t>jelas</a:t>
            </a:r>
            <a:r>
              <a:rPr lang="en-ID" i="0" dirty="0"/>
              <a:t>, </a:t>
            </a:r>
            <a:r>
              <a:rPr lang="en-ID" i="0" dirty="0" err="1"/>
              <a:t>sehingga</a:t>
            </a:r>
            <a:r>
              <a:rPr lang="en-ID" i="0" dirty="0"/>
              <a:t> </a:t>
            </a:r>
            <a:r>
              <a:rPr lang="en-ID" i="0" dirty="0" err="1"/>
              <a:t>pengembangan</a:t>
            </a:r>
            <a:r>
              <a:rPr lang="en-ID" i="0" dirty="0"/>
              <a:t> </a:t>
            </a:r>
            <a:r>
              <a:rPr lang="en-ID" i="0" dirty="0" err="1"/>
              <a:t>sistem</a:t>
            </a:r>
            <a:r>
              <a:rPr lang="en-ID" i="0" dirty="0"/>
              <a:t> </a:t>
            </a:r>
            <a:r>
              <a:rPr lang="en-ID" i="0" dirty="0" err="1"/>
              <a:t>dapat</a:t>
            </a:r>
            <a:r>
              <a:rPr lang="en-ID" i="0" dirty="0"/>
              <a:t> </a:t>
            </a:r>
            <a:r>
              <a:rPr lang="en-ID" i="0" dirty="0" err="1"/>
              <a:t>dilakukan</a:t>
            </a:r>
            <a:r>
              <a:rPr lang="en-ID" i="0" dirty="0"/>
              <a:t> </a:t>
            </a:r>
            <a:r>
              <a:rPr lang="en-ID" i="0" dirty="0" err="1"/>
              <a:t>secara</a:t>
            </a:r>
            <a:r>
              <a:rPr lang="en-ID" i="0" dirty="0"/>
              <a:t> </a:t>
            </a:r>
            <a:r>
              <a:rPr lang="en-ID" i="0" dirty="0" err="1"/>
              <a:t>berurutan</a:t>
            </a:r>
            <a:r>
              <a:rPr lang="en-ID" i="0" dirty="0"/>
              <a:t>(sequential)</a:t>
            </a:r>
          </a:p>
        </p:txBody>
      </p:sp>
    </p:spTree>
    <p:extLst>
      <p:ext uri="{BB962C8B-B14F-4D97-AF65-F5344CB8AC3E}">
        <p14:creationId xmlns:p14="http://schemas.microsoft.com/office/powerpoint/2010/main" val="1959127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34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81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747000"/>
            <a:ext cx="3750900" cy="2624400"/>
          </a:xfrm>
          <a:prstGeom prst="rect">
            <a:avLst/>
          </a:prstGeom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9250" y="3624800"/>
            <a:ext cx="3750900" cy="366300"/>
          </a:xfrm>
          <a:prstGeom prst="rect">
            <a:avLst/>
          </a:prstGeom>
          <a:noFill/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72001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 hasCustomPrompt="1"/>
          </p:nvPr>
        </p:nvSpPr>
        <p:spPr>
          <a:xfrm>
            <a:off x="720013" y="12058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7200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340386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4" hasCustomPrompt="1"/>
          </p:nvPr>
        </p:nvSpPr>
        <p:spPr>
          <a:xfrm>
            <a:off x="34038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5"/>
          </p:nvPr>
        </p:nvSpPr>
        <p:spPr>
          <a:xfrm>
            <a:off x="34038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6"/>
          </p:nvPr>
        </p:nvSpPr>
        <p:spPr>
          <a:xfrm>
            <a:off x="6087538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7" hasCustomPrompt="1"/>
          </p:nvPr>
        </p:nvSpPr>
        <p:spPr>
          <a:xfrm>
            <a:off x="60876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8"/>
          </p:nvPr>
        </p:nvSpPr>
        <p:spPr>
          <a:xfrm>
            <a:off x="60876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 idx="9"/>
          </p:nvPr>
        </p:nvSpPr>
        <p:spPr>
          <a:xfrm>
            <a:off x="72019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13" hasCustomPrompt="1"/>
          </p:nvPr>
        </p:nvSpPr>
        <p:spPr>
          <a:xfrm>
            <a:off x="7200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4"/>
          </p:nvPr>
        </p:nvSpPr>
        <p:spPr>
          <a:xfrm>
            <a:off x="7200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15"/>
          </p:nvPr>
        </p:nvSpPr>
        <p:spPr>
          <a:xfrm>
            <a:off x="340401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16" hasCustomPrompt="1"/>
          </p:nvPr>
        </p:nvSpPr>
        <p:spPr>
          <a:xfrm>
            <a:off x="34038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7"/>
          </p:nvPr>
        </p:nvSpPr>
        <p:spPr>
          <a:xfrm>
            <a:off x="34038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18"/>
          </p:nvPr>
        </p:nvSpPr>
        <p:spPr>
          <a:xfrm>
            <a:off x="6087661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19" hasCustomPrompt="1"/>
          </p:nvPr>
        </p:nvSpPr>
        <p:spPr>
          <a:xfrm>
            <a:off x="60876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20"/>
          </p:nvPr>
        </p:nvSpPr>
        <p:spPr>
          <a:xfrm>
            <a:off x="60876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1458150" y="2810925"/>
            <a:ext cx="62277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1458150" y="1244850"/>
            <a:ext cx="6227700" cy="14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2894600" y="2674975"/>
            <a:ext cx="45210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2894600" y="1602700"/>
            <a:ext cx="4341300" cy="89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7338100" y="4540350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1"/>
          </p:nvPr>
        </p:nvSpPr>
        <p:spPr>
          <a:xfrm>
            <a:off x="3003150" y="1675363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2"/>
          </p:nvPr>
        </p:nvSpPr>
        <p:spPr>
          <a:xfrm>
            <a:off x="3003150" y="3249850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3"/>
          </p:nvPr>
        </p:nvSpPr>
        <p:spPr>
          <a:xfrm>
            <a:off x="3174750" y="23330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4"/>
          </p:nvPr>
        </p:nvSpPr>
        <p:spPr>
          <a:xfrm>
            <a:off x="3174750" y="38951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8554475" y="4047950"/>
            <a:ext cx="1613100" cy="1121100"/>
          </a:xfrm>
          <a:prstGeom prst="roundRect">
            <a:avLst>
              <a:gd name="adj" fmla="val 4170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400800" y="3721050"/>
            <a:ext cx="2794500" cy="2794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1400800" y="4158850"/>
            <a:ext cx="2356800" cy="2356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 hasCustomPrompt="1"/>
          </p:nvPr>
        </p:nvSpPr>
        <p:spPr>
          <a:xfrm>
            <a:off x="1447301" y="540000"/>
            <a:ext cx="5574000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>
            <a:off x="1447250" y="1246025"/>
            <a:ext cx="5574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 idx="2" hasCustomPrompt="1"/>
          </p:nvPr>
        </p:nvSpPr>
        <p:spPr>
          <a:xfrm>
            <a:off x="1447301" y="1996143"/>
            <a:ext cx="5574000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3"/>
          </p:nvPr>
        </p:nvSpPr>
        <p:spPr>
          <a:xfrm>
            <a:off x="1447250" y="2702169"/>
            <a:ext cx="5574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title" idx="4" hasCustomPrompt="1"/>
          </p:nvPr>
        </p:nvSpPr>
        <p:spPr>
          <a:xfrm>
            <a:off x="1447301" y="3452299"/>
            <a:ext cx="5574000" cy="73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5"/>
          </p:nvPr>
        </p:nvSpPr>
        <p:spPr>
          <a:xfrm>
            <a:off x="1447250" y="4158325"/>
            <a:ext cx="5574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title" hasCustomPrompt="1"/>
          </p:nvPr>
        </p:nvSpPr>
        <p:spPr>
          <a:xfrm>
            <a:off x="1780300" y="1861150"/>
            <a:ext cx="864300" cy="8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1"/>
          </p:nvPr>
        </p:nvSpPr>
        <p:spPr>
          <a:xfrm>
            <a:off x="1253438" y="3868075"/>
            <a:ext cx="1906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title" idx="2" hasCustomPrompt="1"/>
          </p:nvPr>
        </p:nvSpPr>
        <p:spPr>
          <a:xfrm>
            <a:off x="4165075" y="1860950"/>
            <a:ext cx="817800" cy="8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3"/>
          </p:nvPr>
        </p:nvSpPr>
        <p:spPr>
          <a:xfrm>
            <a:off x="3612956" y="3868067"/>
            <a:ext cx="1906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 idx="4" hasCustomPrompt="1"/>
          </p:nvPr>
        </p:nvSpPr>
        <p:spPr>
          <a:xfrm>
            <a:off x="6528250" y="1861000"/>
            <a:ext cx="816300" cy="8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5"/>
          </p:nvPr>
        </p:nvSpPr>
        <p:spPr>
          <a:xfrm>
            <a:off x="5983607" y="3868072"/>
            <a:ext cx="1906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 idx="6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title" idx="7"/>
          </p:nvPr>
        </p:nvSpPr>
        <p:spPr>
          <a:xfrm>
            <a:off x="1204700" y="3326650"/>
            <a:ext cx="2026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title" idx="8"/>
          </p:nvPr>
        </p:nvSpPr>
        <p:spPr>
          <a:xfrm>
            <a:off x="3553100" y="3326650"/>
            <a:ext cx="2026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title" idx="9"/>
          </p:nvPr>
        </p:nvSpPr>
        <p:spPr>
          <a:xfrm>
            <a:off x="5923950" y="3326650"/>
            <a:ext cx="2026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-956700" y="310080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242075" y="4272950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7443400" y="-1878925"/>
            <a:ext cx="3171900" cy="3171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8014900" y="-18789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8496625" y="319495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7543825" y="4474675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-1014825" y="-15898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5310200" y="-1894775"/>
            <a:ext cx="39819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-605100" y="4642750"/>
            <a:ext cx="34815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305950" y="2158100"/>
            <a:ext cx="363660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305950" y="1312600"/>
            <a:ext cx="110880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05950" y="3404300"/>
            <a:ext cx="42177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53670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270725"/>
            <a:ext cx="7704000" cy="32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096225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5843519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20962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58435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10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95525" y="1564975"/>
            <a:ext cx="3745800" cy="23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388100" y="1230825"/>
            <a:ext cx="6827700" cy="260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720000" y="942700"/>
            <a:ext cx="7704000" cy="220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241450" y="3498975"/>
            <a:ext cx="46611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7502275" y="3545325"/>
            <a:ext cx="3355200" cy="3355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298326" y="4341369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-3154025" y="3934500"/>
            <a:ext cx="3835200" cy="1935900"/>
          </a:xfrm>
          <a:prstGeom prst="roundRect">
            <a:avLst>
              <a:gd name="adj" fmla="val 23875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-2052475" y="4518174"/>
            <a:ext cx="3835200" cy="1935900"/>
          </a:xfrm>
          <a:prstGeom prst="roundRect">
            <a:avLst>
              <a:gd name="adj" fmla="val 2270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7758600" y="-839525"/>
            <a:ext cx="3835200" cy="1493400"/>
          </a:xfrm>
          <a:prstGeom prst="roundRect">
            <a:avLst>
              <a:gd name="adj" fmla="val 3356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-1016424" y="-104553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60" r:id="rId9"/>
    <p:sldLayoutId id="2147483661" r:id="rId10"/>
    <p:sldLayoutId id="2147483662" r:id="rId11"/>
    <p:sldLayoutId id="2147483663" r:id="rId12"/>
    <p:sldLayoutId id="2147483668" r:id="rId13"/>
    <p:sldLayoutId id="2147483671" r:id="rId14"/>
    <p:sldLayoutId id="2147483674" r:id="rId15"/>
    <p:sldLayoutId id="2147483675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">
            <a:extLst>
              <a:ext uri="{FF2B5EF4-FFF2-40B4-BE49-F238E27FC236}">
                <a16:creationId xmlns:a16="http://schemas.microsoft.com/office/drawing/2014/main" id="{42328898-5478-552C-BAC7-D32E1DB49E83}"/>
              </a:ext>
            </a:extLst>
          </p:cNvPr>
          <p:cNvSpPr/>
          <p:nvPr/>
        </p:nvSpPr>
        <p:spPr>
          <a:xfrm>
            <a:off x="8092701" y="1054698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;p2">
            <a:extLst>
              <a:ext uri="{FF2B5EF4-FFF2-40B4-BE49-F238E27FC236}">
                <a16:creationId xmlns:a16="http://schemas.microsoft.com/office/drawing/2014/main" id="{A5AEA0FF-2881-A238-E6D3-1F4252F2EC91}"/>
              </a:ext>
            </a:extLst>
          </p:cNvPr>
          <p:cNvSpPr/>
          <p:nvPr/>
        </p:nvSpPr>
        <p:spPr>
          <a:xfrm>
            <a:off x="7173713" y="-47802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;p2">
            <a:extLst>
              <a:ext uri="{FF2B5EF4-FFF2-40B4-BE49-F238E27FC236}">
                <a16:creationId xmlns:a16="http://schemas.microsoft.com/office/drawing/2014/main" id="{C572867A-6884-1354-62F4-623A90E5A6AC}"/>
              </a:ext>
            </a:extLst>
          </p:cNvPr>
          <p:cNvSpPr/>
          <p:nvPr/>
        </p:nvSpPr>
        <p:spPr>
          <a:xfrm>
            <a:off x="-1129200" y="-1854250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ctrTitle"/>
          </p:nvPr>
        </p:nvSpPr>
        <p:spPr>
          <a:xfrm>
            <a:off x="1" y="163232"/>
            <a:ext cx="8822266" cy="8195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Rancang</a:t>
            </a:r>
            <a:r>
              <a:rPr lang="en-US" sz="2800" dirty="0"/>
              <a:t> </a:t>
            </a:r>
            <a:r>
              <a:rPr lang="en-US" sz="2800" dirty="0" err="1"/>
              <a:t>Bangun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Evaluasi</a:t>
            </a:r>
            <a:r>
              <a:rPr lang="en-US" sz="2800" dirty="0"/>
              <a:t> Zona </a:t>
            </a:r>
            <a:r>
              <a:rPr lang="en-US" sz="2800" dirty="0" err="1"/>
              <a:t>Integritas</a:t>
            </a:r>
            <a:r>
              <a:rPr lang="en-US" sz="2800" dirty="0"/>
              <a:t> </a:t>
            </a:r>
            <a:r>
              <a:rPr lang="en-US" sz="2800" dirty="0" err="1"/>
              <a:t>Inspektorat</a:t>
            </a:r>
            <a:r>
              <a:rPr lang="en-US" sz="2800" dirty="0"/>
              <a:t> Utama BPS RI</a:t>
            </a:r>
          </a:p>
        </p:txBody>
      </p:sp>
      <p:sp>
        <p:nvSpPr>
          <p:cNvPr id="2" name="Google Shape;280;p37">
            <a:extLst>
              <a:ext uri="{FF2B5EF4-FFF2-40B4-BE49-F238E27FC236}">
                <a16:creationId xmlns:a16="http://schemas.microsoft.com/office/drawing/2014/main" id="{BEC66F1C-BA66-3F90-C773-82A31799C6F0}"/>
              </a:ext>
            </a:extLst>
          </p:cNvPr>
          <p:cNvSpPr/>
          <p:nvPr/>
        </p:nvSpPr>
        <p:spPr>
          <a:xfrm>
            <a:off x="702825" y="3669013"/>
            <a:ext cx="7610833" cy="1270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Google Shape;282;p37">
            <a:extLst>
              <a:ext uri="{FF2B5EF4-FFF2-40B4-BE49-F238E27FC236}">
                <a16:creationId xmlns:a16="http://schemas.microsoft.com/office/drawing/2014/main" id="{9C040B4E-2983-6D7C-DC69-15AD2E89D83D}"/>
              </a:ext>
            </a:extLst>
          </p:cNvPr>
          <p:cNvSpPr txBox="1">
            <a:spLocks/>
          </p:cNvSpPr>
          <p:nvPr/>
        </p:nvSpPr>
        <p:spPr>
          <a:xfrm>
            <a:off x="1202029" y="3681013"/>
            <a:ext cx="7027047" cy="124620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Penyaji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		  : Muhammad Arya Septa Kovitra (221910940, 4SI1)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Pembimbing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: Ibnu Santoso SST, MT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1	  :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Yunarso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Anang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Ph.D.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	  : Firdaus M.B.A.	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3" name="Google Shape;15;p2">
            <a:extLst>
              <a:ext uri="{FF2B5EF4-FFF2-40B4-BE49-F238E27FC236}">
                <a16:creationId xmlns:a16="http://schemas.microsoft.com/office/drawing/2014/main" id="{869E0B74-30E5-2D2B-2EFE-9CA88B1009E7}"/>
              </a:ext>
            </a:extLst>
          </p:cNvPr>
          <p:cNvSpPr/>
          <p:nvPr/>
        </p:nvSpPr>
        <p:spPr>
          <a:xfrm>
            <a:off x="-1764000" y="4673275"/>
            <a:ext cx="3821700" cy="3821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BC991-6CC3-397F-0C91-29EFF16C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1" y="1380289"/>
            <a:ext cx="1620000" cy="1620000"/>
          </a:xfrm>
          <a:prstGeom prst="rect">
            <a:avLst/>
          </a:prstGeom>
        </p:spPr>
      </p:pic>
      <p:sp>
        <p:nvSpPr>
          <p:cNvPr id="6" name="Google Shape;363;p41">
            <a:extLst>
              <a:ext uri="{FF2B5EF4-FFF2-40B4-BE49-F238E27FC236}">
                <a16:creationId xmlns:a16="http://schemas.microsoft.com/office/drawing/2014/main" id="{2E3D783B-7E79-5BF7-0D69-991EDA65414D}"/>
              </a:ext>
            </a:extLst>
          </p:cNvPr>
          <p:cNvSpPr/>
          <p:nvPr/>
        </p:nvSpPr>
        <p:spPr>
          <a:xfrm>
            <a:off x="2403550" y="3146017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94602-7241-2E93-60A8-C3F489FF833B}"/>
              </a:ext>
            </a:extLst>
          </p:cNvPr>
          <p:cNvSpPr txBox="1"/>
          <p:nvPr/>
        </p:nvSpPr>
        <p:spPr>
          <a:xfrm>
            <a:off x="2956254" y="3203028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878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Tujuan</a:t>
            </a:r>
            <a:r>
              <a:rPr lang="en-US" sz="3200" dirty="0"/>
              <a:t> </a:t>
            </a:r>
            <a:r>
              <a:rPr lang="en-US" sz="3200" dirty="0" err="1"/>
              <a:t>Penelitian</a:t>
            </a:r>
            <a:endParaRPr lang="en-ID"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70100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Penelitian </a:t>
            </a:r>
            <a:endParaRPr dirty="0"/>
          </a:p>
        </p:txBody>
      </p:sp>
      <p:sp>
        <p:nvSpPr>
          <p:cNvPr id="24" name="Google Shape;852;p69">
            <a:extLst>
              <a:ext uri="{FF2B5EF4-FFF2-40B4-BE49-F238E27FC236}">
                <a16:creationId xmlns:a16="http://schemas.microsoft.com/office/drawing/2014/main" id="{820EBC5D-E860-78B1-6100-1559DF2F6F5A}"/>
              </a:ext>
            </a:extLst>
          </p:cNvPr>
          <p:cNvSpPr txBox="1">
            <a:spLocks/>
          </p:cNvSpPr>
          <p:nvPr/>
        </p:nvSpPr>
        <p:spPr>
          <a:xfrm>
            <a:off x="371781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Umum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5" name="Google Shape;853;p69">
            <a:extLst>
              <a:ext uri="{FF2B5EF4-FFF2-40B4-BE49-F238E27FC236}">
                <a16:creationId xmlns:a16="http://schemas.microsoft.com/office/drawing/2014/main" id="{1EF1F40C-C658-166A-2140-807D9C3F0CD2}"/>
              </a:ext>
            </a:extLst>
          </p:cNvPr>
          <p:cNvSpPr txBox="1">
            <a:spLocks/>
          </p:cNvSpPr>
          <p:nvPr/>
        </p:nvSpPr>
        <p:spPr>
          <a:xfrm>
            <a:off x="628375" y="1784513"/>
            <a:ext cx="3612799" cy="196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5080" indent="0" algn="ctr">
              <a:lnSpc>
                <a:spcPct val="100600"/>
              </a:lnSpc>
              <a:buNone/>
            </a:pPr>
            <a:r>
              <a:rPr lang="en-ID" sz="2000" dirty="0" err="1">
                <a:latin typeface="+mn-lt"/>
              </a:rPr>
              <a:t>Membangun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sebuah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sistem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evaluasi</a:t>
            </a:r>
            <a:r>
              <a:rPr lang="en-ID" sz="2000" dirty="0">
                <a:latin typeface="+mn-lt"/>
              </a:rPr>
              <a:t> zona </a:t>
            </a:r>
            <a:r>
              <a:rPr lang="en-ID" sz="2000" dirty="0" err="1">
                <a:latin typeface="+mn-lt"/>
              </a:rPr>
              <a:t>integritas</a:t>
            </a:r>
            <a:r>
              <a:rPr lang="en-ID" sz="2000" dirty="0">
                <a:latin typeface="+mn-lt"/>
              </a:rPr>
              <a:t> pada </a:t>
            </a:r>
            <a:r>
              <a:rPr lang="en-ID" sz="2000" dirty="0" err="1">
                <a:latin typeface="+mn-lt"/>
              </a:rPr>
              <a:t>lingkungan</a:t>
            </a:r>
            <a:r>
              <a:rPr lang="en-ID" sz="2000" dirty="0">
                <a:latin typeface="+mn-lt"/>
              </a:rPr>
              <a:t> BPS </a:t>
            </a:r>
            <a:r>
              <a:rPr lang="en-ID" sz="2000" dirty="0" err="1">
                <a:latin typeface="+mn-lt"/>
              </a:rPr>
              <a:t>berbasis</a:t>
            </a:r>
            <a:r>
              <a:rPr lang="en-ID" sz="2000" dirty="0">
                <a:latin typeface="+mn-lt"/>
              </a:rPr>
              <a:t> web.</a:t>
            </a:r>
            <a:endParaRPr lang="en-ID" sz="1600" spc="10" dirty="0">
              <a:latin typeface="+mn-lt"/>
              <a:cs typeface="Lucida Sans Unicode"/>
            </a:endParaRPr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329E40-2ED0-31A0-1037-4CCF32693B7B}"/>
              </a:ext>
            </a:extLst>
          </p:cNvPr>
          <p:cNvCxnSpPr>
            <a:cxnSpLocks/>
          </p:cNvCxnSpPr>
          <p:nvPr/>
        </p:nvCxnSpPr>
        <p:spPr>
          <a:xfrm>
            <a:off x="4430428" y="1079500"/>
            <a:ext cx="0" cy="366389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52;p69">
            <a:extLst>
              <a:ext uri="{FF2B5EF4-FFF2-40B4-BE49-F238E27FC236}">
                <a16:creationId xmlns:a16="http://schemas.microsoft.com/office/drawing/2014/main" id="{9F51EE19-1787-16F5-BE88-AF76A6342D4A}"/>
              </a:ext>
            </a:extLst>
          </p:cNvPr>
          <p:cNvSpPr txBox="1">
            <a:spLocks/>
          </p:cNvSpPr>
          <p:nvPr/>
        </p:nvSpPr>
        <p:spPr>
          <a:xfrm>
            <a:off x="4548240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Khusus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E7AE13-6DA9-0B1B-C730-873AAC7211BF}"/>
              </a:ext>
            </a:extLst>
          </p:cNvPr>
          <p:cNvSpPr txBox="1"/>
          <p:nvPr/>
        </p:nvSpPr>
        <p:spPr>
          <a:xfrm>
            <a:off x="4572000" y="1522668"/>
            <a:ext cx="444499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latin typeface="+mn-lt"/>
              </a:rPr>
              <a:t>Melakukan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proses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mulai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dari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pengajuan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penyusunan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kerja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(self-assessment),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pendahuluan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internal (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deskevaluation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), dan monitoring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zona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integritas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Digitalisasi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proses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pembuatan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kabupaten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/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kota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Laporan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Hasil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Evaluasi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(LHE).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pengelolaan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wilayah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tugas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pengawasan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TPI, daftar LKE,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nilai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rincian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hasil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persyaratan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WBK / WBBM.</a:t>
            </a:r>
          </a:p>
          <a:p>
            <a:pPr lvl="0" algn="just">
              <a:buClr>
                <a:schemeClr val="bg1"/>
              </a:buClr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77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Metode Penelitian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03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-7390758" y="2115162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3368999" y="210150"/>
            <a:ext cx="4370400" cy="4723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8851" y="1859002"/>
            <a:ext cx="2595200" cy="3692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1AE5BE-3FE1-714D-EAD0-C9AA50ADACD9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0BADD-39FC-9538-B1D1-8541D0497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99" y="146138"/>
            <a:ext cx="4320000" cy="485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447207" y="-371806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(1)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375001B8-32DE-F123-C24F-26ACD6C5580A}"/>
              </a:ext>
            </a:extLst>
          </p:cNvPr>
          <p:cNvGrpSpPr/>
          <p:nvPr/>
        </p:nvGrpSpPr>
        <p:grpSpPr>
          <a:xfrm rot="16200000">
            <a:off x="1247952" y="1376935"/>
            <a:ext cx="3960029" cy="2588773"/>
            <a:chOff x="1663849" y="1965690"/>
            <a:chExt cx="6771968" cy="1182333"/>
          </a:xfrm>
        </p:grpSpPr>
        <p:sp>
          <p:nvSpPr>
            <p:cNvPr id="443" name="Rounded Rectangle 12">
              <a:extLst>
                <a:ext uri="{FF2B5EF4-FFF2-40B4-BE49-F238E27FC236}">
                  <a16:creationId xmlns:a16="http://schemas.microsoft.com/office/drawing/2014/main" id="{EC1A9E35-C062-C7F2-01B5-F6E69FE50BC0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4" name="Rounded Rectangle 8">
              <a:extLst>
                <a:ext uri="{FF2B5EF4-FFF2-40B4-BE49-F238E27FC236}">
                  <a16:creationId xmlns:a16="http://schemas.microsoft.com/office/drawing/2014/main" id="{1CB2DC72-D9BB-9E95-5A0F-E894741FD987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67592B9E-32DF-D7C5-26AE-4DEDAAC121D9}"/>
              </a:ext>
            </a:extLst>
          </p:cNvPr>
          <p:cNvSpPr txBox="1"/>
          <p:nvPr/>
        </p:nvSpPr>
        <p:spPr>
          <a:xfrm>
            <a:off x="1918729" y="126787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</a:t>
            </a:r>
            <a:r>
              <a:rPr lang="en-ID" sz="1400" dirty="0" err="1"/>
              <a:t>Memperoleh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mengenai</a:t>
            </a:r>
            <a:r>
              <a:rPr lang="en-ID" sz="1400" dirty="0"/>
              <a:t> </a:t>
            </a:r>
            <a:r>
              <a:rPr lang="en-ID" sz="1400" dirty="0" err="1"/>
              <a:t>permasalahan</a:t>
            </a:r>
            <a:r>
              <a:rPr lang="en-ID" sz="1400" dirty="0"/>
              <a:t> yang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kebutuhan</a:t>
            </a:r>
            <a:r>
              <a:rPr lang="en-ID" sz="1400" dirty="0"/>
              <a:t> </a:t>
            </a:r>
            <a:r>
              <a:rPr lang="en-ID" sz="1400" i="1" dirty="0"/>
              <a:t>subject matter </a:t>
            </a:r>
            <a:r>
              <a:rPr lang="en-ID" sz="1400" dirty="0" err="1"/>
              <a:t>terhadap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sz="1400" dirty="0"/>
              <a:t> yang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dibuat</a:t>
            </a:r>
            <a:r>
              <a:rPr lang="en-ID" sz="1400" dirty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</a:t>
            </a:r>
            <a:r>
              <a:rPr lang="en-US" altLang="ko-KR" sz="1400" dirty="0" err="1"/>
              <a:t>Pertemuan</a:t>
            </a:r>
            <a:r>
              <a:rPr lang="en-US" altLang="ko-KR" sz="1400" dirty="0"/>
              <a:t> </a:t>
            </a:r>
            <a:r>
              <a:rPr lang="en-US" altLang="ko-KR" dirty="0" err="1"/>
              <a:t>tatap</a:t>
            </a:r>
            <a:r>
              <a:rPr lang="en-US" altLang="ko-KR" dirty="0"/>
              <a:t> </a:t>
            </a:r>
            <a:r>
              <a:rPr lang="en-US" altLang="ko-KR" dirty="0" err="1"/>
              <a:t>muka</a:t>
            </a:r>
            <a:r>
              <a:rPr lang="en-US" altLang="ko-KR" dirty="0"/>
              <a:t> </a:t>
            </a:r>
            <a:r>
              <a:rPr lang="en-US" altLang="ko-KR" sz="1400" dirty="0"/>
              <a:t>dan </a:t>
            </a:r>
            <a:r>
              <a:rPr lang="en-US" altLang="ko-KR" sz="1400" dirty="0" err="1"/>
              <a:t>Whatsapp</a:t>
            </a: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400" b="1" i="1" dirty="0"/>
              <a:t>Subject matter</a:t>
            </a:r>
            <a:r>
              <a:rPr lang="en-US" altLang="ko-KR" sz="1400" dirty="0"/>
              <a:t>:        </a:t>
            </a:r>
            <a:r>
              <a:rPr lang="en-US" altLang="ko-KR" sz="1400" dirty="0" err="1"/>
              <a:t>Pegawai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Inspektorat</a:t>
            </a:r>
            <a:r>
              <a:rPr lang="en-US" altLang="ko-KR" sz="1400" dirty="0"/>
              <a:t> Utama Bagian </a:t>
            </a:r>
            <a:r>
              <a:rPr lang="en-US" altLang="ko-KR" sz="1400" dirty="0" err="1"/>
              <a:t>Umum</a:t>
            </a:r>
            <a:r>
              <a:rPr lang="en-US" altLang="ko-KR" sz="1400" dirty="0"/>
              <a:t> dan Wilayah 3</a:t>
            </a:r>
          </a:p>
          <a:p>
            <a:pPr marL="184150" lvl="1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6" name="Rounded Rectangle 5">
            <a:extLst>
              <a:ext uri="{FF2B5EF4-FFF2-40B4-BE49-F238E27FC236}">
                <a16:creationId xmlns:a16="http://schemas.microsoft.com/office/drawing/2014/main" id="{3E962BAA-736C-B751-87B3-B1B2D6F732AA}"/>
              </a:ext>
            </a:extLst>
          </p:cNvPr>
          <p:cNvSpPr/>
          <p:nvPr/>
        </p:nvSpPr>
        <p:spPr>
          <a:xfrm flipH="1">
            <a:off x="2091685" y="837593"/>
            <a:ext cx="36220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054E4C3-9E97-AA19-FB7B-D06651A58366}"/>
              </a:ext>
            </a:extLst>
          </p:cNvPr>
          <p:cNvSpPr txBox="1"/>
          <p:nvPr/>
        </p:nvSpPr>
        <p:spPr>
          <a:xfrm>
            <a:off x="2603928" y="82986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Wawancara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4021331" y="1384355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4692108" y="127529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  <a:r>
              <a:rPr lang="en-ID" sz="1400" dirty="0" err="1"/>
              <a:t>Landasan</a:t>
            </a:r>
            <a:r>
              <a:rPr lang="en-ID" sz="1400" dirty="0"/>
              <a:t> </a:t>
            </a:r>
            <a:r>
              <a:rPr lang="en-ID" sz="1400" dirty="0" err="1"/>
              <a:t>teori</a:t>
            </a:r>
            <a:r>
              <a:rPr lang="en-ID" dirty="0"/>
              <a:t>.</a:t>
            </a:r>
            <a:endParaRPr lang="en-US" altLang="ko-KR" sz="1400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Mengumpulkan </a:t>
            </a:r>
            <a:r>
              <a:rPr lang="en-US" altLang="ko-KR" sz="1400" dirty="0" err="1"/>
              <a:t>berbagai</a:t>
            </a:r>
            <a:r>
              <a:rPr lang="en-US" altLang="ko-KR" sz="1400" dirty="0"/>
              <a:t> data </a:t>
            </a:r>
            <a:r>
              <a:rPr lang="en-US" altLang="ko-KR" sz="1400" dirty="0" err="1"/>
              <a:t>dari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dokumen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buku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karya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ilmiah</a:t>
            </a:r>
            <a:r>
              <a:rPr lang="en-US" altLang="ko-KR" sz="1400" dirty="0"/>
              <a:t>, dan </a:t>
            </a:r>
            <a:r>
              <a:rPr lang="en-US" altLang="ko-KR" sz="1400" dirty="0" err="1"/>
              <a:t>sumber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lainnya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berkaitan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penelitian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akan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dilakukan</a:t>
            </a:r>
            <a:r>
              <a:rPr lang="en-US" altLang="ko-KR" sz="1400" dirty="0"/>
              <a:t>.</a:t>
            </a:r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5377307" y="83728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Pustaka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4866814" y="828126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E3D34-AC87-51BF-CB51-AEE35DE1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(2)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1335883" y="1362391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2006660" y="1253326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</a:p>
          <a:p>
            <a:pPr lvl="1" algn="just"/>
            <a:r>
              <a:rPr lang="en-ID" dirty="0"/>
              <a:t>   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topik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yang </a:t>
            </a:r>
            <a:r>
              <a:rPr lang="en-ID" dirty="0" err="1"/>
              <a:t>relevan</a:t>
            </a:r>
            <a:r>
              <a:rPr lang="en-ID" dirty="0"/>
              <a:t>.</a:t>
            </a:r>
          </a:p>
          <a:p>
            <a:pPr lvl="1" algn="just"/>
            <a:endParaRPr lang="en-US" altLang="ko-KR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sz="1400" dirty="0" err="1"/>
              <a:t>Mengkaji</a:t>
            </a:r>
            <a:r>
              <a:rPr lang="en-US" altLang="ko-KR" sz="1400" dirty="0"/>
              <a:t> file </a:t>
            </a:r>
            <a:r>
              <a:rPr lang="en-US" altLang="ko-KR" sz="1400" i="1" dirty="0"/>
              <a:t>spreadsheet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lembar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kerja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evaluasi</a:t>
            </a:r>
            <a:r>
              <a:rPr lang="en-US" altLang="ko-KR" sz="1400" dirty="0"/>
              <a:t> (LKE) yang </a:t>
            </a:r>
            <a:r>
              <a:rPr lang="en-US" altLang="ko-KR" sz="1400" dirty="0" err="1"/>
              <a:t>telah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diberi</a:t>
            </a:r>
            <a:r>
              <a:rPr lang="en-US" altLang="ko-KR" sz="1400" dirty="0"/>
              <a:t> format </a:t>
            </a:r>
            <a:r>
              <a:rPr lang="en-US" altLang="ko-KR" sz="1400" dirty="0" err="1"/>
              <a:t>penghitungan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beserta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aturan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validasi</a:t>
            </a:r>
            <a:r>
              <a:rPr lang="en-US" altLang="ko-KR" sz="1400" dirty="0"/>
              <a:t> </a:t>
            </a:r>
            <a:endParaRPr lang="en-US" altLang="ko-KR" dirty="0"/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dirty="0" err="1"/>
              <a:t>Mengkaji</a:t>
            </a:r>
            <a:r>
              <a:rPr lang="en-US" altLang="ko-KR" dirty="0"/>
              <a:t> </a:t>
            </a:r>
            <a:r>
              <a:rPr lang="en-US" altLang="ko-KR" dirty="0" err="1"/>
              <a:t>buku</a:t>
            </a:r>
            <a:r>
              <a:rPr lang="en-US" altLang="ko-KR" dirty="0"/>
              <a:t> “</a:t>
            </a:r>
            <a:r>
              <a:rPr lang="en-US" altLang="ko-KR" dirty="0" err="1"/>
              <a:t>Pedoman</a:t>
            </a:r>
            <a:r>
              <a:rPr lang="en-US" altLang="ko-KR" dirty="0"/>
              <a:t> Pembangunan dan </a:t>
            </a:r>
            <a:r>
              <a:rPr lang="en-US" altLang="ko-KR" dirty="0" err="1"/>
              <a:t>Evaluasi</a:t>
            </a:r>
            <a:r>
              <a:rPr lang="en-US" altLang="ko-KR" dirty="0"/>
              <a:t> Zona </a:t>
            </a:r>
            <a:r>
              <a:rPr lang="en-US" altLang="ko-KR" dirty="0" err="1"/>
              <a:t>Integritas</a:t>
            </a:r>
            <a:r>
              <a:rPr lang="en-US" altLang="ko-KR" dirty="0"/>
              <a:t>”</a:t>
            </a:r>
            <a:endParaRPr lang="en-US" altLang="ko-KR" sz="1400" dirty="0"/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2691859" y="815317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Dokumen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EC38BD5-D168-3A26-7691-A087FE10B9D6}"/>
              </a:ext>
            </a:extLst>
          </p:cNvPr>
          <p:cNvGrpSpPr/>
          <p:nvPr/>
        </p:nvGrpSpPr>
        <p:grpSpPr>
          <a:xfrm rot="16200000">
            <a:off x="4057600" y="1369885"/>
            <a:ext cx="3960029" cy="2588773"/>
            <a:chOff x="1663849" y="1965690"/>
            <a:chExt cx="6771968" cy="1182333"/>
          </a:xfrm>
        </p:grpSpPr>
        <p:sp>
          <p:nvSpPr>
            <p:cNvPr id="485" name="Rounded Rectangle 12">
              <a:extLst>
                <a:ext uri="{FF2B5EF4-FFF2-40B4-BE49-F238E27FC236}">
                  <a16:creationId xmlns:a16="http://schemas.microsoft.com/office/drawing/2014/main" id="{AC7E38A8-84F9-E76F-F376-1A8FA9539F1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6" name="Rounded Rectangle 8">
              <a:extLst>
                <a:ext uri="{FF2B5EF4-FFF2-40B4-BE49-F238E27FC236}">
                  <a16:creationId xmlns:a16="http://schemas.microsoft.com/office/drawing/2014/main" id="{DB52F644-A957-30AB-3B39-51FCFC1B87C1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7" name="TextBox 486">
            <a:extLst>
              <a:ext uri="{FF2B5EF4-FFF2-40B4-BE49-F238E27FC236}">
                <a16:creationId xmlns:a16="http://schemas.microsoft.com/office/drawing/2014/main" id="{A1DFA217-DF97-9025-8092-D09A624285D0}"/>
              </a:ext>
            </a:extLst>
          </p:cNvPr>
          <p:cNvSpPr txBox="1"/>
          <p:nvPr/>
        </p:nvSpPr>
        <p:spPr>
          <a:xfrm>
            <a:off x="4728377" y="126082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Tujuan</a:t>
            </a:r>
            <a:r>
              <a:rPr lang="en-US" altLang="ko-KR" sz="1400" dirty="0"/>
              <a:t>:                        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keperluan</a:t>
            </a:r>
            <a:r>
              <a:rPr lang="en-ID" sz="1400" dirty="0"/>
              <a:t> uji </a:t>
            </a:r>
            <a:r>
              <a:rPr lang="en-ID" sz="1400" dirty="0" err="1"/>
              <a:t>evaluasi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metode</a:t>
            </a:r>
            <a:r>
              <a:rPr lang="en-ID" sz="1400" dirty="0"/>
              <a:t> </a:t>
            </a:r>
            <a:r>
              <a:rPr lang="en-ID" sz="1400" i="1" dirty="0"/>
              <a:t>system usability scale </a:t>
            </a:r>
            <a:r>
              <a:rPr lang="en-ID" sz="1400" dirty="0"/>
              <a:t>(SUS) dan </a:t>
            </a:r>
            <a:r>
              <a:rPr lang="en-ID" sz="1400" i="1" dirty="0"/>
              <a:t>black box testing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   </a:t>
            </a:r>
            <a:r>
              <a:rPr lang="en-US" altLang="ko-KR" sz="1400" dirty="0" err="1"/>
              <a:t>Kuesioner</a:t>
            </a:r>
            <a:r>
              <a:rPr lang="en-US" altLang="ko-KR" sz="1400" dirty="0"/>
              <a:t> online </a:t>
            </a:r>
            <a:r>
              <a:rPr lang="en-US" altLang="ko-KR" sz="1400" dirty="0" err="1"/>
              <a:t>berupa</a:t>
            </a:r>
            <a:r>
              <a:rPr lang="en-US" altLang="ko-KR" sz="1400" dirty="0"/>
              <a:t> Google Form</a:t>
            </a: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D9D59238-1CCF-75D3-D30E-A6CB6C6787D5}"/>
              </a:ext>
            </a:extLst>
          </p:cNvPr>
          <p:cNvSpPr txBox="1"/>
          <p:nvPr/>
        </p:nvSpPr>
        <p:spPr>
          <a:xfrm>
            <a:off x="5413576" y="82281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Kuesioner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2181366" y="806162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2" name="Rectangle 30">
            <a:extLst>
              <a:ext uri="{FF2B5EF4-FFF2-40B4-BE49-F238E27FC236}">
                <a16:creationId xmlns:a16="http://schemas.microsoft.com/office/drawing/2014/main" id="{27E071AC-AE14-F55F-DE2F-F588FEB1267D}"/>
              </a:ext>
            </a:extLst>
          </p:cNvPr>
          <p:cNvSpPr/>
          <p:nvPr/>
        </p:nvSpPr>
        <p:spPr>
          <a:xfrm>
            <a:off x="4881903" y="815629"/>
            <a:ext cx="392400" cy="324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5D242-7673-1530-D147-396748CF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  <a:br>
              <a:rPr lang="en-ID" sz="2400" dirty="0"/>
            </a:b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686093" y="5071587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8084263" y="4359552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49968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705194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7436874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04464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540644" y="2515495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112593" y="2011038"/>
            <a:ext cx="3013594" cy="2693973"/>
            <a:chOff x="1663850" y="1960109"/>
            <a:chExt cx="7004930" cy="118791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377779" y="2514160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396704" y="1802099"/>
            <a:ext cx="2494517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46456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0EA85-AEEE-2DC5-C770-A5D640CB1DE4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11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359CB9-4456-9DCF-BEDA-99A8EF25FEFB}"/>
              </a:ext>
            </a:extLst>
          </p:cNvPr>
          <p:cNvSpPr/>
          <p:nvPr/>
        </p:nvSpPr>
        <p:spPr>
          <a:xfrm>
            <a:off x="9847363" y="1590306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D0AE-34C4-DDD3-D5FA-99523E466875}"/>
              </a:ext>
            </a:extLst>
          </p:cNvPr>
          <p:cNvSpPr/>
          <p:nvPr/>
        </p:nvSpPr>
        <p:spPr>
          <a:xfrm>
            <a:off x="13596191" y="1407082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2BBB49-51E8-6E1B-36FE-5977497AEE41}"/>
              </a:ext>
            </a:extLst>
          </p:cNvPr>
          <p:cNvSpPr/>
          <p:nvPr/>
        </p:nvSpPr>
        <p:spPr>
          <a:xfrm>
            <a:off x="10489294" y="1415529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F142D8-5FE3-8A5C-DF88-6E58EA5EA895}"/>
              </a:ext>
            </a:extLst>
          </p:cNvPr>
          <p:cNvSpPr/>
          <p:nvPr/>
        </p:nvSpPr>
        <p:spPr>
          <a:xfrm>
            <a:off x="17386168" y="141030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399476-41F5-5ACF-9C42-9425381D799C}"/>
              </a:ext>
            </a:extLst>
          </p:cNvPr>
          <p:cNvGrpSpPr/>
          <p:nvPr/>
        </p:nvGrpSpPr>
        <p:grpSpPr>
          <a:xfrm>
            <a:off x="9493028" y="2506067"/>
            <a:ext cx="2254784" cy="984884"/>
            <a:chOff x="2113657" y="4283315"/>
            <a:chExt cx="3647460" cy="5796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EBC00E-9748-3029-AA5D-EFD24E1890B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04F8C6-7B3D-968C-24DB-B6B5296CD5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D3DD10-4F92-F316-A90B-7162E4252E42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924905-9FA5-30C8-A43C-B923F54C6026}"/>
              </a:ext>
            </a:extLst>
          </p:cNvPr>
          <p:cNvGrpSpPr/>
          <p:nvPr/>
        </p:nvGrpSpPr>
        <p:grpSpPr>
          <a:xfrm rot="16200000">
            <a:off x="9594648" y="1648977"/>
            <a:ext cx="2140568" cy="2504846"/>
            <a:chOff x="1663850" y="1965689"/>
            <a:chExt cx="6771969" cy="1182334"/>
          </a:xfrm>
        </p:grpSpPr>
        <p:sp>
          <p:nvSpPr>
            <p:cNvPr id="43" name="Rounded Rectangle 12">
              <a:extLst>
                <a:ext uri="{FF2B5EF4-FFF2-40B4-BE49-F238E27FC236}">
                  <a16:creationId xmlns:a16="http://schemas.microsoft.com/office/drawing/2014/main" id="{9DB786CF-8CBC-64E4-6243-C63BB76F6AD1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939247FA-D574-35F5-87F7-6097A29E06BE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D745C38-A7B4-A239-FBE8-5927E750FBF1}"/>
              </a:ext>
            </a:extLst>
          </p:cNvPr>
          <p:cNvSpPr/>
          <p:nvPr/>
        </p:nvSpPr>
        <p:spPr>
          <a:xfrm>
            <a:off x="9412510" y="2592302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EFEBD2-FCDD-BED4-E735-131CDB3E493F}"/>
              </a:ext>
            </a:extLst>
          </p:cNvPr>
          <p:cNvGrpSpPr/>
          <p:nvPr/>
        </p:nvGrpSpPr>
        <p:grpSpPr>
          <a:xfrm>
            <a:off x="12586560" y="2506067"/>
            <a:ext cx="2254784" cy="984884"/>
            <a:chOff x="2113657" y="4283315"/>
            <a:chExt cx="3647460" cy="5796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1E29E5-529B-8BB1-2F1D-0C929F946FAA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13C6AE-5D45-D910-6C62-CEB382E63ED8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3B7149-B4EE-0102-7E56-8E285127F663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669FCC-135D-1F66-2382-2E171EA160C4}"/>
              </a:ext>
            </a:extLst>
          </p:cNvPr>
          <p:cNvGrpSpPr/>
          <p:nvPr/>
        </p:nvGrpSpPr>
        <p:grpSpPr>
          <a:xfrm rot="16200000">
            <a:off x="12688180" y="1648977"/>
            <a:ext cx="2140568" cy="2504846"/>
            <a:chOff x="1663850" y="1965689"/>
            <a:chExt cx="6771966" cy="1182334"/>
          </a:xfrm>
        </p:grpSpPr>
        <p:sp>
          <p:nvSpPr>
            <p:cNvPr id="51" name="Rounded Rectangle 12">
              <a:extLst>
                <a:ext uri="{FF2B5EF4-FFF2-40B4-BE49-F238E27FC236}">
                  <a16:creationId xmlns:a16="http://schemas.microsoft.com/office/drawing/2014/main" id="{54ACA1DB-E388-7393-47E1-A3768D05C26F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8">
              <a:extLst>
                <a:ext uri="{FF2B5EF4-FFF2-40B4-BE49-F238E27FC236}">
                  <a16:creationId xmlns:a16="http://schemas.microsoft.com/office/drawing/2014/main" id="{7E470B64-8204-2870-60DD-867814D76895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BC78393-F08C-C8D0-609F-94FAA9E033F1}"/>
              </a:ext>
            </a:extLst>
          </p:cNvPr>
          <p:cNvSpPr/>
          <p:nvPr/>
        </p:nvSpPr>
        <p:spPr>
          <a:xfrm>
            <a:off x="12609806" y="2559298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A9E0A3-303D-4249-A8E3-F2925D9E1736}"/>
              </a:ext>
            </a:extLst>
          </p:cNvPr>
          <p:cNvGrpSpPr/>
          <p:nvPr/>
        </p:nvGrpSpPr>
        <p:grpSpPr>
          <a:xfrm>
            <a:off x="15614227" y="2505074"/>
            <a:ext cx="2254784" cy="984884"/>
            <a:chOff x="2113657" y="4283315"/>
            <a:chExt cx="3647460" cy="5796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D78F85-B7EC-9DBF-7E8E-A732F9CBBA90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0F7C56-7EFE-3C11-1591-BEDC1368DC2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1235F2-0604-A1F5-58EB-3CA99D4E3DB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C5AB34-1730-8315-EA3E-7621FFEA9BB9}"/>
              </a:ext>
            </a:extLst>
          </p:cNvPr>
          <p:cNvGrpSpPr/>
          <p:nvPr/>
        </p:nvGrpSpPr>
        <p:grpSpPr>
          <a:xfrm rot="16200000">
            <a:off x="15715847" y="1647984"/>
            <a:ext cx="2140568" cy="2504846"/>
            <a:chOff x="1663850" y="1965689"/>
            <a:chExt cx="6771968" cy="1182334"/>
          </a:xfrm>
        </p:grpSpPr>
        <p:sp>
          <p:nvSpPr>
            <p:cNvPr id="59" name="Rounded Rectangle 12">
              <a:extLst>
                <a:ext uri="{FF2B5EF4-FFF2-40B4-BE49-F238E27FC236}">
                  <a16:creationId xmlns:a16="http://schemas.microsoft.com/office/drawing/2014/main" id="{303B5DED-96A6-4E5A-1CE3-70C9D0E029B4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8">
              <a:extLst>
                <a:ext uri="{FF2B5EF4-FFF2-40B4-BE49-F238E27FC236}">
                  <a16:creationId xmlns:a16="http://schemas.microsoft.com/office/drawing/2014/main" id="{58F819F4-DFEF-A440-6155-5F57891B40E7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7C5DD0E-6CA8-B13F-BC8B-2D98A4319ABC}"/>
              </a:ext>
            </a:extLst>
          </p:cNvPr>
          <p:cNvSpPr/>
          <p:nvPr/>
        </p:nvSpPr>
        <p:spPr>
          <a:xfrm>
            <a:off x="15599576" y="2594609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5" name="Google Shape;114;p15">
            <a:extLst>
              <a:ext uri="{FF2B5EF4-FFF2-40B4-BE49-F238E27FC236}">
                <a16:creationId xmlns:a16="http://schemas.microsoft.com/office/drawing/2014/main" id="{542F9046-08D6-4DD1-50C0-A5BB955A0DCD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49F36-135D-FF22-BA03-16E29796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248926"/>
            <a:ext cx="7704000" cy="4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(2)</a:t>
            </a: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7845292" y="421485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54023" y="1384223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1347126" y="1392670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8244000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69443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444392" y="2483208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546012" y="1626118"/>
            <a:ext cx="2140568" cy="2504846"/>
            <a:chOff x="1663850" y="1965689"/>
            <a:chExt cx="6771966" cy="118233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467639" y="2536439"/>
            <a:ext cx="2312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573679" y="1625125"/>
            <a:ext cx="2140568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57408" y="2571750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339" name="Google Shape;366;p41">
            <a:extLst>
              <a:ext uri="{FF2B5EF4-FFF2-40B4-BE49-F238E27FC236}">
                <a16:creationId xmlns:a16="http://schemas.microsoft.com/office/drawing/2014/main" id="{3828994A-9F6F-C2FB-270D-A625B868D4E4}"/>
              </a:ext>
            </a:extLst>
          </p:cNvPr>
          <p:cNvSpPr txBox="1">
            <a:spLocks/>
          </p:cNvSpPr>
          <p:nvPr/>
        </p:nvSpPr>
        <p:spPr>
          <a:xfrm>
            <a:off x="464558" y="-880135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60AA1-79F1-0C65-378E-E407BAD2C1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82E03-2C19-CD74-306B-1618CCB92576}"/>
              </a:ext>
            </a:extLst>
          </p:cNvPr>
          <p:cNvSpPr/>
          <p:nvPr/>
        </p:nvSpPr>
        <p:spPr>
          <a:xfrm>
            <a:off x="-8694382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C57D9A-CF5B-20BC-97C5-16AE4E0BEFC2}"/>
              </a:ext>
            </a:extLst>
          </p:cNvPr>
          <p:cNvSpPr/>
          <p:nvPr/>
        </p:nvSpPr>
        <p:spPr>
          <a:xfrm>
            <a:off x="-4949609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809BB7-B63E-E994-B560-B1B5B31EF0F7}"/>
              </a:ext>
            </a:extLst>
          </p:cNvPr>
          <p:cNvSpPr/>
          <p:nvPr/>
        </p:nvSpPr>
        <p:spPr>
          <a:xfrm>
            <a:off x="-8694383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651EA6-FB69-68E7-CE03-69EA22F83775}"/>
              </a:ext>
            </a:extLst>
          </p:cNvPr>
          <p:cNvSpPr/>
          <p:nvPr/>
        </p:nvSpPr>
        <p:spPr>
          <a:xfrm>
            <a:off x="-1962703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F4B42F-93C0-F103-71CB-C833C1C6665C}"/>
              </a:ext>
            </a:extLst>
          </p:cNvPr>
          <p:cNvGrpSpPr/>
          <p:nvPr/>
        </p:nvGrpSpPr>
        <p:grpSpPr>
          <a:xfrm>
            <a:off x="-9048717" y="2483208"/>
            <a:ext cx="2254784" cy="984884"/>
            <a:chOff x="2113657" y="4283315"/>
            <a:chExt cx="3647460" cy="5796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E1C285-1F43-0448-BFB6-AE778262F14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A197CE-0893-BC73-78E2-D2B4B3AE9EA0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ACCAF1-2739-2021-D226-3A903B79B8E1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B768F5-41E5-5101-1904-04FB1F0BA206}"/>
              </a:ext>
            </a:extLst>
          </p:cNvPr>
          <p:cNvGrpSpPr/>
          <p:nvPr/>
        </p:nvGrpSpPr>
        <p:grpSpPr>
          <a:xfrm>
            <a:off x="-5858933" y="2515495"/>
            <a:ext cx="2254784" cy="984884"/>
            <a:chOff x="2113657" y="4283315"/>
            <a:chExt cx="3647460" cy="5796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74B20-568B-0738-8C1A-23EA48F0168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F2F77-9583-CEE4-E498-47C5CEB9C907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D3D6A8-3454-645B-160F-3DBCC5BACB9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7EBFF5-4A14-80F7-59F8-03FF3057E3ED}"/>
              </a:ext>
            </a:extLst>
          </p:cNvPr>
          <p:cNvGrpSpPr/>
          <p:nvPr/>
        </p:nvGrpSpPr>
        <p:grpSpPr>
          <a:xfrm>
            <a:off x="-2927518" y="2482215"/>
            <a:ext cx="2254784" cy="984884"/>
            <a:chOff x="2113657" y="4283315"/>
            <a:chExt cx="3647460" cy="57964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60E24F-16ED-EC3C-1640-24B85CD498D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060935-497C-A355-31D0-CD37A298C253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83D005-6B98-8465-ECCE-07A3F227D53E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48506D5-C333-E8A3-D54C-4D79BAD18941}"/>
              </a:ext>
            </a:extLst>
          </p:cNvPr>
          <p:cNvGrpSpPr/>
          <p:nvPr/>
        </p:nvGrpSpPr>
        <p:grpSpPr>
          <a:xfrm rot="16200000">
            <a:off x="-3002873" y="1802099"/>
            <a:ext cx="2494517" cy="2504846"/>
            <a:chOff x="1663850" y="1965689"/>
            <a:chExt cx="6771968" cy="1182334"/>
          </a:xfrm>
        </p:grpSpPr>
        <p:sp>
          <p:nvSpPr>
            <p:cNvPr id="58" name="Rounded Rectangle 12">
              <a:extLst>
                <a:ext uri="{FF2B5EF4-FFF2-40B4-BE49-F238E27FC236}">
                  <a16:creationId xmlns:a16="http://schemas.microsoft.com/office/drawing/2014/main" id="{4AE529D9-08C9-86AA-DD9D-E4A6E914A05C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8">
              <a:extLst>
                <a:ext uri="{FF2B5EF4-FFF2-40B4-BE49-F238E27FC236}">
                  <a16:creationId xmlns:a16="http://schemas.microsoft.com/office/drawing/2014/main" id="{EF2C188C-BFB6-30EB-E408-90089106180A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A807E6C6-2C72-E5DB-EEA2-9C74F243B569}"/>
              </a:ext>
            </a:extLst>
          </p:cNvPr>
          <p:cNvSpPr/>
          <p:nvPr/>
        </p:nvSpPr>
        <p:spPr>
          <a:xfrm>
            <a:off x="-2953121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6B0E4F-3AE8-8E79-6101-19DE87590F3C}"/>
              </a:ext>
            </a:extLst>
          </p:cNvPr>
          <p:cNvGrpSpPr/>
          <p:nvPr/>
        </p:nvGrpSpPr>
        <p:grpSpPr>
          <a:xfrm>
            <a:off x="-9485023" y="2522669"/>
            <a:ext cx="2254784" cy="984884"/>
            <a:chOff x="2113657" y="4283315"/>
            <a:chExt cx="3647460" cy="5796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4C8D97-CE76-428A-2643-025493D373CC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A5C70-4FEA-C81B-B6D3-111502F1D1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90E495-871F-663E-2E49-F9279AC5D9C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CC5FB0-FC2B-B1D1-ADF7-7009CC35F99A}"/>
              </a:ext>
            </a:extLst>
          </p:cNvPr>
          <p:cNvGrpSpPr/>
          <p:nvPr/>
        </p:nvGrpSpPr>
        <p:grpSpPr>
          <a:xfrm rot="16200000">
            <a:off x="-9383403" y="1665579"/>
            <a:ext cx="2140568" cy="2504846"/>
            <a:chOff x="1663850" y="1965689"/>
            <a:chExt cx="6771969" cy="1182334"/>
          </a:xfrm>
        </p:grpSpPr>
        <p:sp>
          <p:nvSpPr>
            <p:cNvPr id="27" name="Rounded Rectangle 12">
              <a:extLst>
                <a:ext uri="{FF2B5EF4-FFF2-40B4-BE49-F238E27FC236}">
                  <a16:creationId xmlns:a16="http://schemas.microsoft.com/office/drawing/2014/main" id="{0131E9C2-2473-71DA-8551-2561986DA8A7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8">
              <a:extLst>
                <a:ext uri="{FF2B5EF4-FFF2-40B4-BE49-F238E27FC236}">
                  <a16:creationId xmlns:a16="http://schemas.microsoft.com/office/drawing/2014/main" id="{2B350330-3520-4FF7-37D8-CFD7295744CF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DF9E9-5004-C366-620D-93424D946A44}"/>
              </a:ext>
            </a:extLst>
          </p:cNvPr>
          <p:cNvSpPr/>
          <p:nvPr/>
        </p:nvSpPr>
        <p:spPr>
          <a:xfrm>
            <a:off x="-9565541" y="2543925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2093D4-3975-05B1-97EA-F3283347B448}"/>
              </a:ext>
            </a:extLst>
          </p:cNvPr>
          <p:cNvGrpSpPr/>
          <p:nvPr/>
        </p:nvGrpSpPr>
        <p:grpSpPr>
          <a:xfrm>
            <a:off x="-5920160" y="2716002"/>
            <a:ext cx="2254784" cy="984884"/>
            <a:chOff x="2113657" y="4283315"/>
            <a:chExt cx="3647460" cy="5796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923283-7228-D9A0-CED8-050E18736FE3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7DF5B2-54DC-34F2-7C40-CA92BD3C4AD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E9CC0A-DD6C-4646-2C10-3C5D666CBA3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E8595E-126E-E1AA-7510-69B61457EF4C}"/>
              </a:ext>
            </a:extLst>
          </p:cNvPr>
          <p:cNvGrpSpPr/>
          <p:nvPr/>
        </p:nvGrpSpPr>
        <p:grpSpPr>
          <a:xfrm rot="16200000">
            <a:off x="-6271297" y="2100641"/>
            <a:ext cx="3013594" cy="2693973"/>
            <a:chOff x="1663850" y="1960109"/>
            <a:chExt cx="7004930" cy="1187914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543002A0-6FA5-0131-9AA0-93257C70F70D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425FEA98-4B54-79DF-71C6-781546D4C21F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77F0A21-9D2E-3027-B590-643605A13472}"/>
              </a:ext>
            </a:extLst>
          </p:cNvPr>
          <p:cNvSpPr/>
          <p:nvPr/>
        </p:nvSpPr>
        <p:spPr>
          <a:xfrm>
            <a:off x="-6006111" y="2603763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4" name="Google Shape;114;p15">
            <a:extLst>
              <a:ext uri="{FF2B5EF4-FFF2-40B4-BE49-F238E27FC236}">
                <a16:creationId xmlns:a16="http://schemas.microsoft.com/office/drawing/2014/main" id="{153614D4-0301-28E5-DDA4-CD5F791D0B4C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6369DC-AB8C-CFB2-0B12-7E970C0A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5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Hasil dan Pembahasan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04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407042" y="-768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91479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7903275" y="416152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A0DC2-1E0B-4CEA-9A34-3724A82E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84" y="617654"/>
            <a:ext cx="4370400" cy="4360832"/>
          </a:xfrm>
          <a:prstGeom prst="rect">
            <a:avLst/>
          </a:prstGeom>
        </p:spPr>
      </p:pic>
      <p:sp>
        <p:nvSpPr>
          <p:cNvPr id="6" name="Google Shape;344;p39">
            <a:extLst>
              <a:ext uri="{FF2B5EF4-FFF2-40B4-BE49-F238E27FC236}">
                <a16:creationId xmlns:a16="http://schemas.microsoft.com/office/drawing/2014/main" id="{F9329F83-B7E3-E061-4407-F3ACC0D60CC3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A2ADD-03A9-50BE-1649-816C8197F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145" y="5742851"/>
            <a:ext cx="5461710" cy="3620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706A9F-10A9-C693-CA20-CB6B340D3B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14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6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">
            <a:extLst>
              <a:ext uri="{FF2B5EF4-FFF2-40B4-BE49-F238E27FC236}">
                <a16:creationId xmlns:a16="http://schemas.microsoft.com/office/drawing/2014/main" id="{42328898-5478-552C-BAC7-D32E1DB49E83}"/>
              </a:ext>
            </a:extLst>
          </p:cNvPr>
          <p:cNvSpPr/>
          <p:nvPr/>
        </p:nvSpPr>
        <p:spPr>
          <a:xfrm>
            <a:off x="-885872" y="3913865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;p3">
            <a:extLst>
              <a:ext uri="{FF2B5EF4-FFF2-40B4-BE49-F238E27FC236}">
                <a16:creationId xmlns:a16="http://schemas.microsoft.com/office/drawing/2014/main" id="{3AC2014F-B688-737E-D46D-3D5E439441B5}"/>
              </a:ext>
            </a:extLst>
          </p:cNvPr>
          <p:cNvSpPr/>
          <p:nvPr/>
        </p:nvSpPr>
        <p:spPr>
          <a:xfrm>
            <a:off x="0" y="-1182237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5FE8C0-FFCD-DE8B-8C4E-861557C87904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8" name="Google Shape;366;p41">
            <a:extLst>
              <a:ext uri="{FF2B5EF4-FFF2-40B4-BE49-F238E27FC236}">
                <a16:creationId xmlns:a16="http://schemas.microsoft.com/office/drawing/2014/main" id="{8B654B79-6400-1E50-E897-CFDA88BC864A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01</a:t>
            </a:r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8530FC8E-0754-7181-D5F9-895C27EE5E87}"/>
              </a:ext>
            </a:extLst>
          </p:cNvPr>
          <p:cNvSpPr/>
          <p:nvPr/>
        </p:nvSpPr>
        <p:spPr>
          <a:xfrm>
            <a:off x="7640314" y="392250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;p2">
            <a:extLst>
              <a:ext uri="{FF2B5EF4-FFF2-40B4-BE49-F238E27FC236}">
                <a16:creationId xmlns:a16="http://schemas.microsoft.com/office/drawing/2014/main" id="{70F96488-5315-F990-C664-2924FA49FB8D}"/>
              </a:ext>
            </a:extLst>
          </p:cNvPr>
          <p:cNvSpPr/>
          <p:nvPr/>
        </p:nvSpPr>
        <p:spPr>
          <a:xfrm>
            <a:off x="7758431" y="-127928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3;p30">
            <a:extLst>
              <a:ext uri="{FF2B5EF4-FFF2-40B4-BE49-F238E27FC236}">
                <a16:creationId xmlns:a16="http://schemas.microsoft.com/office/drawing/2014/main" id="{C84159CC-12FC-1886-FCA7-12011EB07C00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rona One"/>
              <a:buNone/>
              <a:defRPr sz="45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2400" dirty="0"/>
              <a:t>POKOK PEMBAHASAN</a:t>
            </a:r>
          </a:p>
        </p:txBody>
      </p:sp>
      <p:sp>
        <p:nvSpPr>
          <p:cNvPr id="18" name="Google Shape;334;p30">
            <a:extLst>
              <a:ext uri="{FF2B5EF4-FFF2-40B4-BE49-F238E27FC236}">
                <a16:creationId xmlns:a16="http://schemas.microsoft.com/office/drawing/2014/main" id="{6E9F4249-77F7-C77E-8231-7CA5BE677394}"/>
              </a:ext>
            </a:extLst>
          </p:cNvPr>
          <p:cNvSpPr txBox="1">
            <a:spLocks/>
          </p:cNvSpPr>
          <p:nvPr/>
        </p:nvSpPr>
        <p:spPr>
          <a:xfrm>
            <a:off x="7860540" y="1344406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19" name="Google Shape;334;p30">
            <a:extLst>
              <a:ext uri="{FF2B5EF4-FFF2-40B4-BE49-F238E27FC236}">
                <a16:creationId xmlns:a16="http://schemas.microsoft.com/office/drawing/2014/main" id="{7BA8FAF7-4C36-AA60-CDF2-D8DA2AE2A34B}"/>
              </a:ext>
            </a:extLst>
          </p:cNvPr>
          <p:cNvSpPr txBox="1">
            <a:spLocks/>
          </p:cNvSpPr>
          <p:nvPr/>
        </p:nvSpPr>
        <p:spPr>
          <a:xfrm>
            <a:off x="7860540" y="171171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20" name="Google Shape;334;p30">
            <a:extLst>
              <a:ext uri="{FF2B5EF4-FFF2-40B4-BE49-F238E27FC236}">
                <a16:creationId xmlns:a16="http://schemas.microsoft.com/office/drawing/2014/main" id="{910DCA71-F574-87DB-492A-ADEF6B18CE09}"/>
              </a:ext>
            </a:extLst>
          </p:cNvPr>
          <p:cNvSpPr txBox="1">
            <a:spLocks/>
          </p:cNvSpPr>
          <p:nvPr/>
        </p:nvSpPr>
        <p:spPr>
          <a:xfrm>
            <a:off x="7860540" y="206784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21" name="Google Shape;334;p30">
            <a:extLst>
              <a:ext uri="{FF2B5EF4-FFF2-40B4-BE49-F238E27FC236}">
                <a16:creationId xmlns:a16="http://schemas.microsoft.com/office/drawing/2014/main" id="{8C8693CF-E6BB-1170-EC4C-FD704DC49AA8}"/>
              </a:ext>
            </a:extLst>
          </p:cNvPr>
          <p:cNvSpPr txBox="1">
            <a:spLocks/>
          </p:cNvSpPr>
          <p:nvPr/>
        </p:nvSpPr>
        <p:spPr>
          <a:xfrm>
            <a:off x="7860540" y="243516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22" name="Google Shape;334;p30">
            <a:extLst>
              <a:ext uri="{FF2B5EF4-FFF2-40B4-BE49-F238E27FC236}">
                <a16:creationId xmlns:a16="http://schemas.microsoft.com/office/drawing/2014/main" id="{EC7C0530-E89F-F9E1-1B96-4B21D5F2FF83}"/>
              </a:ext>
            </a:extLst>
          </p:cNvPr>
          <p:cNvSpPr txBox="1">
            <a:spLocks/>
          </p:cNvSpPr>
          <p:nvPr/>
        </p:nvSpPr>
        <p:spPr>
          <a:xfrm>
            <a:off x="7860540" y="279129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25" name="Google Shape;336;p30">
            <a:extLst>
              <a:ext uri="{FF2B5EF4-FFF2-40B4-BE49-F238E27FC236}">
                <a16:creationId xmlns:a16="http://schemas.microsoft.com/office/drawing/2014/main" id="{588D13DE-C5D4-73AA-A551-0F4F18A0A50F}"/>
              </a:ext>
            </a:extLst>
          </p:cNvPr>
          <p:cNvSpPr txBox="1">
            <a:spLocks/>
          </p:cNvSpPr>
          <p:nvPr/>
        </p:nvSpPr>
        <p:spPr>
          <a:xfrm>
            <a:off x="3832440" y="1425368"/>
            <a:ext cx="4028100" cy="410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Latar</a:t>
            </a:r>
            <a:r>
              <a:rPr lang="en-ID" sz="15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Belakang</a:t>
            </a:r>
            <a:endParaRPr lang="en-ID" sz="15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7" name="Google Shape;336;p30">
            <a:extLst>
              <a:ext uri="{FF2B5EF4-FFF2-40B4-BE49-F238E27FC236}">
                <a16:creationId xmlns:a16="http://schemas.microsoft.com/office/drawing/2014/main" id="{21CA86B2-2656-F410-5C6D-15B0725E3503}"/>
              </a:ext>
            </a:extLst>
          </p:cNvPr>
          <p:cNvSpPr txBox="1">
            <a:spLocks/>
          </p:cNvSpPr>
          <p:nvPr/>
        </p:nvSpPr>
        <p:spPr>
          <a:xfrm>
            <a:off x="3832440" y="1782372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Tujuan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8" name="Google Shape;336;p30">
            <a:extLst>
              <a:ext uri="{FF2B5EF4-FFF2-40B4-BE49-F238E27FC236}">
                <a16:creationId xmlns:a16="http://schemas.microsoft.com/office/drawing/2014/main" id="{89A8E4CB-BF3E-5EED-E0E7-99DB70EF43D5}"/>
              </a:ext>
            </a:extLst>
          </p:cNvPr>
          <p:cNvSpPr txBox="1">
            <a:spLocks/>
          </p:cNvSpPr>
          <p:nvPr/>
        </p:nvSpPr>
        <p:spPr>
          <a:xfrm>
            <a:off x="3832440" y="214968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Metode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9" name="Google Shape;336;p30">
            <a:extLst>
              <a:ext uri="{FF2B5EF4-FFF2-40B4-BE49-F238E27FC236}">
                <a16:creationId xmlns:a16="http://schemas.microsoft.com/office/drawing/2014/main" id="{F7AA79E4-C5B6-C4F8-4AFF-059C1C4BDC5E}"/>
              </a:ext>
            </a:extLst>
          </p:cNvPr>
          <p:cNvSpPr txBox="1">
            <a:spLocks/>
          </p:cNvSpPr>
          <p:nvPr/>
        </p:nvSpPr>
        <p:spPr>
          <a:xfrm>
            <a:off x="3832440" y="250581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Hasil dan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Pembahasan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0" name="Google Shape;336;p30">
            <a:extLst>
              <a:ext uri="{FF2B5EF4-FFF2-40B4-BE49-F238E27FC236}">
                <a16:creationId xmlns:a16="http://schemas.microsoft.com/office/drawing/2014/main" id="{F6638A5D-5B7C-98F3-5E6D-D69275E968B9}"/>
              </a:ext>
            </a:extLst>
          </p:cNvPr>
          <p:cNvSpPr txBox="1">
            <a:spLocks/>
          </p:cNvSpPr>
          <p:nvPr/>
        </p:nvSpPr>
        <p:spPr>
          <a:xfrm>
            <a:off x="3832440" y="2873128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Kesimpulan dan Saran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1" name="Google Shape;336;p30">
            <a:extLst>
              <a:ext uri="{FF2B5EF4-FFF2-40B4-BE49-F238E27FC236}">
                <a16:creationId xmlns:a16="http://schemas.microsoft.com/office/drawing/2014/main" id="{47E5F044-D4A7-F77C-8564-3613E5424584}"/>
              </a:ext>
            </a:extLst>
          </p:cNvPr>
          <p:cNvSpPr txBox="1">
            <a:spLocks/>
          </p:cNvSpPr>
          <p:nvPr/>
        </p:nvSpPr>
        <p:spPr>
          <a:xfrm>
            <a:off x="3832440" y="3234114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27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D1109C-9E87-03E7-1CE7-5EEAC6774228}"/>
              </a:ext>
            </a:extLst>
          </p:cNvPr>
          <p:cNvSpPr/>
          <p:nvPr/>
        </p:nvSpPr>
        <p:spPr>
          <a:xfrm>
            <a:off x="5919533" y="935222"/>
            <a:ext cx="3144801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yang digunakan belum terintegrasi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belum menerapkan </a:t>
            </a:r>
            <a:r>
              <a:rPr lang="sv-SE" sz="1100" i="1" dirty="0">
                <a:solidFill>
                  <a:schemeClr val="bg1"/>
                </a:solidFill>
              </a:rPr>
              <a:t>authorization </a:t>
            </a:r>
            <a:r>
              <a:rPr lang="sv-SE" sz="1100" dirty="0">
                <a:solidFill>
                  <a:schemeClr val="bg1"/>
                </a:solidFill>
              </a:rPr>
              <a:t>sesuai status pengawasan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Tidak ada basis data yang terpusat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2C8D0A-326F-411C-4422-B043CEBC26AF}"/>
              </a:ext>
            </a:extLst>
          </p:cNvPr>
          <p:cNvSpPr/>
          <p:nvPr/>
        </p:nvSpPr>
        <p:spPr>
          <a:xfrm>
            <a:off x="5748890" y="98252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0D27A0-F731-AA4A-8D2F-F47BF288F074}"/>
              </a:ext>
            </a:extLst>
          </p:cNvPr>
          <p:cNvSpPr/>
          <p:nvPr/>
        </p:nvSpPr>
        <p:spPr>
          <a:xfrm>
            <a:off x="5928529" y="2210434"/>
            <a:ext cx="3177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Rawan </a:t>
            </a:r>
            <a:r>
              <a:rPr lang="sv-SE" sz="1200" i="1" dirty="0">
                <a:solidFill>
                  <a:schemeClr val="bg1"/>
                </a:solidFill>
                <a:latin typeface="+mn-lt"/>
              </a:rPr>
              <a:t>Human Error</a:t>
            </a: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FFBA01-50A7-8052-86A1-AE4965885B5E}"/>
              </a:ext>
            </a:extLst>
          </p:cNvPr>
          <p:cNvSpPr/>
          <p:nvPr/>
        </p:nvSpPr>
        <p:spPr>
          <a:xfrm>
            <a:off x="5752193" y="223594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5687007" y="63961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B56DFDC-C3AE-3DBC-F30F-BF9BEC4B416C}"/>
              </a:ext>
            </a:extLst>
          </p:cNvPr>
          <p:cNvSpPr/>
          <p:nvPr/>
        </p:nvSpPr>
        <p:spPr>
          <a:xfrm>
            <a:off x="5928529" y="2885969"/>
            <a:ext cx="31776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Proses</a:t>
            </a:r>
            <a:endParaRPr lang="sv-SE" sz="1200" b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Proses penilaian mandiri dan evaluasi memerlukan waktu yang relatif lama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Pembuatan surat pengantar dan LHE masih dilakukan secara manual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F2B638-F513-63DA-BBEA-07D4974113ED}"/>
              </a:ext>
            </a:extLst>
          </p:cNvPr>
          <p:cNvSpPr/>
          <p:nvPr/>
        </p:nvSpPr>
        <p:spPr>
          <a:xfrm>
            <a:off x="5743197" y="2955228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Google Shape;344;p39">
            <a:extLst>
              <a:ext uri="{FF2B5EF4-FFF2-40B4-BE49-F238E27FC236}">
                <a16:creationId xmlns:a16="http://schemas.microsoft.com/office/drawing/2014/main" id="{AA3F0FEA-13E3-1284-E0E4-9E34BCA15F51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ED26800-D863-2D03-F9B2-525E532A4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34" y="-5908500"/>
            <a:ext cx="4370400" cy="4360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DA4408-05CE-5E2F-9D82-0F9679AF9E0A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E3184-EE21-BFD9-0ACB-38B833A00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" y="1173047"/>
            <a:ext cx="563891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76350" y="4482173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4719734" y="71850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7AE87BB-5F0F-62F5-C2A0-119EB9246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287021"/>
              </p:ext>
            </p:extLst>
          </p:nvPr>
        </p:nvGraphicFramePr>
        <p:xfrm>
          <a:off x="5009187" y="1161156"/>
          <a:ext cx="3814125" cy="3321017"/>
        </p:xfrm>
        <a:graphic>
          <a:graphicData uri="http://schemas.openxmlformats.org/drawingml/2006/table">
            <a:tbl>
              <a:tblPr firstRow="1" firstCol="1" bandRow="1"/>
              <a:tblGrid>
                <a:gridCol w="1507765">
                  <a:extLst>
                    <a:ext uri="{9D8B030D-6E8A-4147-A177-3AD203B41FA5}">
                      <a16:colId xmlns:a16="http://schemas.microsoft.com/office/drawing/2014/main" val="2420882792"/>
                    </a:ext>
                  </a:extLst>
                </a:gridCol>
                <a:gridCol w="2306360">
                  <a:extLst>
                    <a:ext uri="{9D8B030D-6E8A-4147-A177-3AD203B41FA5}">
                      <a16:colId xmlns:a16="http://schemas.microsoft.com/office/drawing/2014/main" val="2744331881"/>
                    </a:ext>
                  </a:extLst>
                </a:gridCol>
              </a:tblGrid>
              <a:tr h="144392">
                <a:tc>
                  <a:txBody>
                    <a:bodyPr/>
                    <a:lstStyle/>
                    <a:p>
                      <a:pPr algn="ctr"/>
                      <a:r>
                        <a:rPr lang="en-AU" sz="8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Kategori</a:t>
                      </a:r>
                      <a:endParaRPr lang="en-ID" sz="1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Kebutuhan</a:t>
                      </a:r>
                      <a:endParaRPr lang="en-ID" sz="12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730172"/>
                  </a:ext>
                </a:extLst>
              </a:tr>
              <a:tr h="433176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Performance</a:t>
                      </a:r>
                      <a:endParaRPr lang="en-ID" sz="12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Mempercepat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bisnis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integritas</a:t>
                      </a:r>
                      <a:endParaRPr lang="en-ID" sz="1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64309"/>
                  </a:ext>
                </a:extLst>
              </a:tr>
              <a:tr h="721961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Information</a:t>
                      </a:r>
                      <a:endParaRPr lang="en-ID" sz="1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mempermudah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integritas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dengan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membuat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desain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tampilan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informatif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endParaRPr lang="en-ID" sz="1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disajikan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secara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realtime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interaktif</a:t>
                      </a:r>
                      <a:endParaRPr lang="en-ID" sz="1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944739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Control</a:t>
                      </a:r>
                      <a:endParaRPr lang="en-ID" sz="1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boleh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oleh orang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memiliki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akses</a:t>
                      </a:r>
                      <a:endParaRPr lang="en-ID" sz="1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mampu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melindungi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data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berkas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diizinkan</a:t>
                      </a:r>
                      <a:endParaRPr lang="en-ID" sz="1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Semua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data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disimpan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dalam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database server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sehingga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aman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terkontrol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endParaRPr lang="en-ID" sz="1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590596"/>
                  </a:ext>
                </a:extLst>
              </a:tr>
              <a:tr h="288784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Efficiency</a:t>
                      </a:r>
                      <a:endParaRPr lang="en-ID" sz="12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Sistem yang dibangun sudah terintegrasi dalam satu sistem yang sama.</a:t>
                      </a:r>
                      <a:endParaRPr lang="en-ID" sz="12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270474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Service</a:t>
                      </a:r>
                      <a:endParaRPr lang="en-ID" sz="12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untuk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dipelajari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digunakan</a:t>
                      </a:r>
                      <a:endParaRPr lang="en-ID" sz="1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menyediakan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mengenai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status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dokumen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perlu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diunggah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serta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LHE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catatan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apabila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LKE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ditolak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.</a:t>
                      </a:r>
                      <a:endParaRPr lang="en-ID" sz="12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290454"/>
                  </a:ext>
                </a:extLst>
              </a:tr>
            </a:tbl>
          </a:graphicData>
        </a:graphic>
      </p:graphicFrame>
      <p:sp>
        <p:nvSpPr>
          <p:cNvPr id="19" name="Google Shape;383;p43">
            <a:extLst>
              <a:ext uri="{FF2B5EF4-FFF2-40B4-BE49-F238E27FC236}">
                <a16:creationId xmlns:a16="http://schemas.microsoft.com/office/drawing/2014/main" id="{F6BF4D28-7732-39CA-88DF-FC2F68E60FDA}"/>
              </a:ext>
            </a:extLst>
          </p:cNvPr>
          <p:cNvSpPr txBox="1">
            <a:spLocks/>
          </p:cNvSpPr>
          <p:nvPr/>
        </p:nvSpPr>
        <p:spPr>
          <a:xfrm>
            <a:off x="1337654" y="649078"/>
            <a:ext cx="2432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0" name="Google Shape;383;p43">
            <a:extLst>
              <a:ext uri="{FF2B5EF4-FFF2-40B4-BE49-F238E27FC236}">
                <a16:creationId xmlns:a16="http://schemas.microsoft.com/office/drawing/2014/main" id="{721EED4A-56B7-26EB-0ECA-7ECDE3A041F9}"/>
              </a:ext>
            </a:extLst>
          </p:cNvPr>
          <p:cNvSpPr txBox="1">
            <a:spLocks/>
          </p:cNvSpPr>
          <p:nvPr/>
        </p:nvSpPr>
        <p:spPr>
          <a:xfrm>
            <a:off x="5745031" y="645689"/>
            <a:ext cx="2662841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/>
              <a:t>Non </a:t>
            </a:r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5B477-1ACF-7C87-7807-3F178BD3EBE5}"/>
              </a:ext>
            </a:extLst>
          </p:cNvPr>
          <p:cNvSpPr txBox="1"/>
          <p:nvPr/>
        </p:nvSpPr>
        <p:spPr>
          <a:xfrm>
            <a:off x="86391" y="1070189"/>
            <a:ext cx="45634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pengajuan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self-assessment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satuan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kerja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penilaian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pendahuluan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BPS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desk-evaluation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secara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berjenjang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TPI.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melakukan pemantauan (</a:t>
            </a:r>
            <a:r>
              <a:rPr lang="fi-FI" i="1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monitoring)</a:t>
            </a: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evaluasi zona integritas.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pembuatan surat pengantar dan Laporan Hasil Evaluasi (LHE) secara otomatis.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mengelola pengguna, wilayah tugas TPI, daftar LKE, upload rincian hasil LKE, dan  persyaratan WBK/ WBBM oleh admin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bg1"/>
              </a:buClr>
            </a:pP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3" name="Google Shape;344;p39">
            <a:extLst>
              <a:ext uri="{FF2B5EF4-FFF2-40B4-BE49-F238E27FC236}">
                <a16:creationId xmlns:a16="http://schemas.microsoft.com/office/drawing/2014/main" id="{59A0A9D7-317A-D87B-2732-DF780C62106E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B9A7D-DF02-EDFD-F325-1FBE66B6B95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16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2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69184-9FE6-168D-2AE4-9DC60229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4" y="595773"/>
            <a:ext cx="7537543" cy="4199491"/>
          </a:xfrm>
          <a:prstGeom prst="rect">
            <a:avLst/>
          </a:prstGeom>
        </p:spPr>
      </p:pic>
      <p:sp>
        <p:nvSpPr>
          <p:cNvPr id="9" name="Google Shape;344;p39">
            <a:extLst>
              <a:ext uri="{FF2B5EF4-FFF2-40B4-BE49-F238E27FC236}">
                <a16:creationId xmlns:a16="http://schemas.microsoft.com/office/drawing/2014/main" id="{710595B7-71C5-E4E0-2F82-289879DCBC67}"/>
              </a:ext>
            </a:extLst>
          </p:cNvPr>
          <p:cNvSpPr txBox="1">
            <a:spLocks/>
          </p:cNvSpPr>
          <p:nvPr/>
        </p:nvSpPr>
        <p:spPr>
          <a:xfrm>
            <a:off x="-3842149" y="2174125"/>
            <a:ext cx="320715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0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5" r="87580" b="62912"/>
          <a:stretch/>
        </p:blipFill>
        <p:spPr>
          <a:xfrm>
            <a:off x="3465666" y="771750"/>
            <a:ext cx="22126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05" t="2285" r="56333" b="51025"/>
          <a:stretch/>
        </p:blipFill>
        <p:spPr>
          <a:xfrm>
            <a:off x="2458020" y="692123"/>
            <a:ext cx="4037701" cy="35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9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1" t="2644" r="8999" b="40449"/>
          <a:stretch/>
        </p:blipFill>
        <p:spPr>
          <a:xfrm>
            <a:off x="1730692" y="603019"/>
            <a:ext cx="5964085" cy="43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58487" y="426195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262450" y="-8732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-658229" y="1792725"/>
            <a:ext cx="3627218" cy="99772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7C2F4E-350E-DEC6-C90F-44BA4774492E}"/>
              </a:ext>
            </a:extLst>
          </p:cNvPr>
          <p:cNvCxnSpPr>
            <a:cxnSpLocks/>
          </p:cNvCxnSpPr>
          <p:nvPr/>
        </p:nvCxnSpPr>
        <p:spPr>
          <a:xfrm>
            <a:off x="5900366" y="525439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BA27B6-D746-23A8-5444-A18DBF274947}"/>
              </a:ext>
            </a:extLst>
          </p:cNvPr>
          <p:cNvSpPr txBox="1"/>
          <p:nvPr/>
        </p:nvSpPr>
        <p:spPr>
          <a:xfrm>
            <a:off x="6158115" y="1712168"/>
            <a:ext cx="263136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Use Case</a:t>
            </a:r>
            <a:endParaRPr lang="sv-SE" sz="1600" b="1" i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Login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Mengelola Pengguna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Wilayah TPI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Lembar Kerja Evaluasi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Persyaratan WBK/WBBM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 Assessment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Penilaian Pendahuluan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 Evaluation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Progress</a:t>
            </a:r>
            <a:endParaRPr lang="en-US" sz="14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A38A08-58B2-E408-624B-EF6D1F1E99FD}"/>
              </a:ext>
            </a:extLst>
          </p:cNvPr>
          <p:cNvSpPr/>
          <p:nvPr/>
        </p:nvSpPr>
        <p:spPr>
          <a:xfrm>
            <a:off x="5996115" y="175241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60C46A-3B91-E5E5-060C-A5FD3F165317}"/>
              </a:ext>
            </a:extLst>
          </p:cNvPr>
          <p:cNvSpPr txBox="1"/>
          <p:nvPr/>
        </p:nvSpPr>
        <p:spPr>
          <a:xfrm>
            <a:off x="6120530" y="513328"/>
            <a:ext cx="28034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Aktor</a:t>
            </a:r>
            <a:endParaRPr lang="sv-SE" sz="1400" b="1" dirty="0">
              <a:solidFill>
                <a:schemeClr val="bg1"/>
              </a:solidFill>
              <a:latin typeface="+mn-lt"/>
            </a:endParaRPr>
          </a:p>
          <a:p>
            <a:pPr algn="just">
              <a:buClr>
                <a:schemeClr val="bg1"/>
              </a:buClr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Admin, PIC Satuan Kerja, Evaluator Provinsi, Anggota Tim ,Ketua Tim, dan Pengendali Teknis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ACE1DC-DA56-9751-38E9-B1442E1B52B4}"/>
              </a:ext>
            </a:extLst>
          </p:cNvPr>
          <p:cNvSpPr/>
          <p:nvPr/>
        </p:nvSpPr>
        <p:spPr>
          <a:xfrm>
            <a:off x="5996115" y="59577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Google Shape;344;p39">
            <a:extLst>
              <a:ext uri="{FF2B5EF4-FFF2-40B4-BE49-F238E27FC236}">
                <a16:creationId xmlns:a16="http://schemas.microsoft.com/office/drawing/2014/main" id="{90BC3A10-4BA3-9A41-0D17-70CB5320380E}"/>
              </a:ext>
            </a:extLst>
          </p:cNvPr>
          <p:cNvSpPr txBox="1">
            <a:spLocks/>
          </p:cNvSpPr>
          <p:nvPr/>
        </p:nvSpPr>
        <p:spPr>
          <a:xfrm>
            <a:off x="2164320" y="-835631"/>
            <a:ext cx="5357948" cy="556439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800" dirty="0"/>
              <a:t>R</a:t>
            </a:r>
            <a:r>
              <a:rPr lang="en-ID" sz="2800" dirty="0" err="1"/>
              <a:t>ancangan</a:t>
            </a:r>
            <a:r>
              <a:rPr lang="en-ID" sz="2800" dirty="0"/>
              <a:t> Basis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B73BE-72BD-8D52-09E1-6707894F9ACB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BDE2-EDCF-E28B-D829-CB8307AD5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241" y="368915"/>
            <a:ext cx="3600000" cy="4125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80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759934" y="479996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309285" y="-134321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331468" y="40633"/>
            <a:ext cx="5804328" cy="371916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400" dirty="0"/>
              <a:t>R</a:t>
            </a:r>
            <a:r>
              <a:rPr lang="en-ID" sz="2400" dirty="0" err="1"/>
              <a:t>ancangan</a:t>
            </a:r>
            <a:r>
              <a:rPr lang="en-ID" sz="2400" dirty="0"/>
              <a:t> Basis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BC74-A445-E132-4B90-349EF1C1647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60D94-7345-F595-D73E-DE28C74D5F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53" y="412549"/>
            <a:ext cx="4740644" cy="4327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2E0243-F1D5-60DB-B2E8-729D74F386A3}"/>
              </a:ext>
            </a:extLst>
          </p:cNvPr>
          <p:cNvGrpSpPr/>
          <p:nvPr/>
        </p:nvGrpSpPr>
        <p:grpSpPr>
          <a:xfrm rot="16200000">
            <a:off x="1145752" y="-192435"/>
            <a:ext cx="1208508" cy="2715994"/>
            <a:chOff x="1663849" y="1965689"/>
            <a:chExt cx="6771967" cy="1182334"/>
          </a:xfrm>
        </p:grpSpPr>
        <p:sp>
          <p:nvSpPr>
            <p:cNvPr id="8" name="Rounded Rectangle 12">
              <a:extLst>
                <a:ext uri="{FF2B5EF4-FFF2-40B4-BE49-F238E27FC236}">
                  <a16:creationId xmlns:a16="http://schemas.microsoft.com/office/drawing/2014/main" id="{F53CB4AA-3458-81CB-1583-4B02D08D04E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289D3F5-C8B3-7AA8-FCCA-8041FE8DED3E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D8EDFE-FF0B-ED50-7C7D-2A6D59B1338C}"/>
              </a:ext>
            </a:extLst>
          </p:cNvPr>
          <p:cNvSpPr txBox="1"/>
          <p:nvPr/>
        </p:nvSpPr>
        <p:spPr>
          <a:xfrm>
            <a:off x="357588" y="982237"/>
            <a:ext cx="2784835" cy="8213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1200" dirty="0" err="1">
                <a:latin typeface="+mn-lt"/>
              </a:rPr>
              <a:t>Identifikasi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tabel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terhadap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kebutuhan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sistem</a:t>
            </a:r>
            <a:r>
              <a:rPr lang="en-US" sz="1200" dirty="0">
                <a:latin typeface="+mn-lt"/>
              </a:rPr>
              <a:t> yang </a:t>
            </a:r>
            <a:r>
              <a:rPr lang="en-US" sz="1200" dirty="0" err="1">
                <a:latin typeface="+mn-lt"/>
              </a:rPr>
              <a:t>akan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dibangun</a:t>
            </a:r>
            <a:endParaRPr lang="en-ID" sz="1200" dirty="0">
              <a:latin typeface="+mn-lt"/>
            </a:endParaRPr>
          </a:p>
          <a:p>
            <a:pPr algn="just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FF660-03B5-A087-AD61-938C08DC21F6}"/>
              </a:ext>
            </a:extLst>
          </p:cNvPr>
          <p:cNvSpPr txBox="1"/>
          <p:nvPr/>
        </p:nvSpPr>
        <p:spPr>
          <a:xfrm>
            <a:off x="799016" y="606395"/>
            <a:ext cx="2590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Konseptual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AA86E-92EA-A14D-267F-95DA67FF044D}"/>
              </a:ext>
            </a:extLst>
          </p:cNvPr>
          <p:cNvGrpSpPr/>
          <p:nvPr/>
        </p:nvGrpSpPr>
        <p:grpSpPr>
          <a:xfrm rot="16200000">
            <a:off x="1169827" y="1107776"/>
            <a:ext cx="1160365" cy="2715996"/>
            <a:chOff x="1663849" y="1965689"/>
            <a:chExt cx="6771967" cy="118233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25B646-438A-57D4-3E79-2FCAFDB50385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BE4527E8-4116-5C3C-26AC-786BB0D12AE6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B07936-0D7B-FBA1-D7D4-265735D6EB77}"/>
              </a:ext>
            </a:extLst>
          </p:cNvPr>
          <p:cNvSpPr txBox="1"/>
          <p:nvPr/>
        </p:nvSpPr>
        <p:spPr>
          <a:xfrm>
            <a:off x="453815" y="2329165"/>
            <a:ext cx="2592388" cy="509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i="1" dirty="0"/>
              <a:t>primary key</a:t>
            </a:r>
            <a:r>
              <a:rPr lang="en-US" sz="1200" dirty="0"/>
              <a:t> dan </a:t>
            </a:r>
            <a:r>
              <a:rPr lang="en-US" sz="1200" i="1" dirty="0"/>
              <a:t>foreign key</a:t>
            </a:r>
            <a:r>
              <a:rPr lang="en-US" sz="1200" dirty="0"/>
              <a:t> di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tabel</a:t>
            </a:r>
            <a:endParaRPr lang="en-ID" sz="1200" dirty="0"/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AC7D9-2C81-ABC8-64EC-DCC59E245B03}"/>
              </a:ext>
            </a:extLst>
          </p:cNvPr>
          <p:cNvSpPr txBox="1"/>
          <p:nvPr/>
        </p:nvSpPr>
        <p:spPr>
          <a:xfrm>
            <a:off x="999771" y="1937394"/>
            <a:ext cx="19964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Logika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434374-5F0B-14F2-9DAE-C7AC9ED5267F}"/>
              </a:ext>
            </a:extLst>
          </p:cNvPr>
          <p:cNvGrpSpPr/>
          <p:nvPr/>
        </p:nvGrpSpPr>
        <p:grpSpPr>
          <a:xfrm rot="16200000">
            <a:off x="1093389" y="2452016"/>
            <a:ext cx="1328798" cy="2800400"/>
            <a:chOff x="1663849" y="1965689"/>
            <a:chExt cx="6771967" cy="1182334"/>
          </a:xfrm>
        </p:grpSpPr>
        <p:sp>
          <p:nvSpPr>
            <p:cNvPr id="18" name="Rounded Rectangle 12">
              <a:extLst>
                <a:ext uri="{FF2B5EF4-FFF2-40B4-BE49-F238E27FC236}">
                  <a16:creationId xmlns:a16="http://schemas.microsoft.com/office/drawing/2014/main" id="{925A97F0-3047-F6D5-20F9-14BF138E3B0E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ounded Rectangle 8">
              <a:extLst>
                <a:ext uri="{FF2B5EF4-FFF2-40B4-BE49-F238E27FC236}">
                  <a16:creationId xmlns:a16="http://schemas.microsoft.com/office/drawing/2014/main" id="{09C07CBE-DDBF-6C93-1DAC-C4C83F968BB0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0EBE84D-B643-C0BC-18E4-C6888EBA1FDF}"/>
              </a:ext>
            </a:extLst>
          </p:cNvPr>
          <p:cNvSpPr txBox="1"/>
          <p:nvPr/>
        </p:nvSpPr>
        <p:spPr>
          <a:xfrm>
            <a:off x="357588" y="3606013"/>
            <a:ext cx="2723064" cy="632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defTabSz="182563"/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dan </a:t>
            </a:r>
            <a:r>
              <a:rPr lang="en-US" sz="1200" dirty="0" err="1"/>
              <a:t>ukuran</a:t>
            </a:r>
            <a:r>
              <a:rPr lang="en-US" sz="1200" dirty="0"/>
              <a:t> data,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sifat</a:t>
            </a:r>
            <a:r>
              <a:rPr lang="en-US" sz="1200" dirty="0"/>
              <a:t> </a:t>
            </a:r>
            <a:r>
              <a:rPr lang="en-US" sz="1200" dirty="0" err="1"/>
              <a:t>opsional</a:t>
            </a:r>
            <a:r>
              <a:rPr lang="en-US" sz="1200" dirty="0"/>
              <a:t> (</a:t>
            </a:r>
            <a:r>
              <a:rPr lang="en-US" sz="1200" i="1" dirty="0"/>
              <a:t>null</a:t>
            </a:r>
            <a:r>
              <a:rPr lang="en-US" sz="1200" dirty="0"/>
              <a:t>) </a:t>
            </a:r>
            <a:r>
              <a:rPr lang="en-US" sz="1200" dirty="0" err="1"/>
              <a:t>terhadap</a:t>
            </a:r>
            <a:r>
              <a:rPr lang="en-US" sz="1200" dirty="0"/>
              <a:t>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atribut</a:t>
            </a:r>
            <a:r>
              <a:rPr lang="en-US" sz="1200" dirty="0"/>
              <a:t> pada </a:t>
            </a:r>
            <a:r>
              <a:rPr lang="en-US" sz="1200" dirty="0" err="1"/>
              <a:t>tabel</a:t>
            </a:r>
            <a:endParaRPr lang="en-ID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AC88F-F7DC-44DA-02A2-EBFF098C45B3}"/>
              </a:ext>
            </a:extLst>
          </p:cNvPr>
          <p:cNvSpPr txBox="1"/>
          <p:nvPr/>
        </p:nvSpPr>
        <p:spPr>
          <a:xfrm>
            <a:off x="965347" y="3239620"/>
            <a:ext cx="20324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Fisik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Rounded Rectangle 51">
            <a:extLst>
              <a:ext uri="{FF2B5EF4-FFF2-40B4-BE49-F238E27FC236}">
                <a16:creationId xmlns:a16="http://schemas.microsoft.com/office/drawing/2014/main" id="{F03770F5-6160-8944-1EC1-8B4D4BEFE690}"/>
              </a:ext>
            </a:extLst>
          </p:cNvPr>
          <p:cNvSpPr/>
          <p:nvPr/>
        </p:nvSpPr>
        <p:spPr>
          <a:xfrm rot="16200000" flipH="1">
            <a:off x="519983" y="608068"/>
            <a:ext cx="291600" cy="23760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8E98690E-AE83-C715-7DFA-D3E89DF8A86A}"/>
              </a:ext>
            </a:extLst>
          </p:cNvPr>
          <p:cNvSpPr/>
          <p:nvPr/>
        </p:nvSpPr>
        <p:spPr>
          <a:xfrm rot="2700000">
            <a:off x="529121" y="1908758"/>
            <a:ext cx="180000" cy="28800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9582BA83-E7DF-D8EF-0A43-3D8BFACC307D}"/>
              </a:ext>
            </a:extLst>
          </p:cNvPr>
          <p:cNvSpPr>
            <a:spLocks noChangeAspect="1"/>
          </p:cNvSpPr>
          <p:nvPr/>
        </p:nvSpPr>
        <p:spPr>
          <a:xfrm>
            <a:off x="498968" y="3262088"/>
            <a:ext cx="285615" cy="2880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17F3B83-8361-FA8D-2A7E-C33F460E1C7F}"/>
              </a:ext>
            </a:extLst>
          </p:cNvPr>
          <p:cNvSpPr/>
          <p:nvPr/>
        </p:nvSpPr>
        <p:spPr>
          <a:xfrm>
            <a:off x="3164478" y="1300120"/>
            <a:ext cx="514350" cy="2737893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6187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(1)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81862" y="855204"/>
            <a:ext cx="426783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Login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572000" y="862824"/>
            <a:ext cx="4402016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Admin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1DF16-90AC-A668-B2B1-A8C08AA35A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CCBB4-8F3A-CC24-FAA6-33C049E3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2" y="1574720"/>
            <a:ext cx="4267835" cy="2725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A4CC3-55ED-40A5-A334-6094DA029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97430"/>
            <a:ext cx="440201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4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(2)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93868" y="789573"/>
            <a:ext cx="42821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Sel</a:t>
            </a:r>
            <a:r>
              <a:rPr lang="en-US" i="1" dirty="0"/>
              <a:t>f Assessment</a:t>
            </a:r>
            <a:endParaRPr lang="en-ID" sz="1400" i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87462" y="789573"/>
            <a:ext cx="417812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2683-ED1E-F451-18C8-6EAD4A14425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27644-8D7F-FEBE-B18C-F5B618DE2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8" y="1473927"/>
            <a:ext cx="4278132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1D0D8-24CD-7286-A501-281D37AA5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62" y="1845634"/>
            <a:ext cx="4178120" cy="22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5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Latar Belakang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01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(3)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93980" y="842975"/>
            <a:ext cx="497840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199840" y="842975"/>
            <a:ext cx="37587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sz="1400" i="1" dirty="0"/>
              <a:t>Monitoring Progress</a:t>
            </a:r>
            <a:endParaRPr lang="en-ID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18D88-80E4-9ED5-D12A-BA1799209474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0CE44-8B06-59D1-38DD-9ACEEC1DB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" y="1460136"/>
            <a:ext cx="4978400" cy="299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9AD0F-F06A-742B-AF88-A4DCFE00A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841" y="1574161"/>
            <a:ext cx="375873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982902" y="798556"/>
            <a:ext cx="38859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Utama</a:t>
            </a:r>
            <a:endParaRPr lang="en-ID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7BD856-E766-D1E3-BE95-CE19C752B988}"/>
              </a:ext>
            </a:extLst>
          </p:cNvPr>
          <p:cNvSpPr/>
          <p:nvPr/>
        </p:nvSpPr>
        <p:spPr>
          <a:xfrm>
            <a:off x="982901" y="4084424"/>
            <a:ext cx="7178197" cy="477520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Awal</a:t>
            </a:r>
            <a:endParaRPr lang="en-ID" sz="14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464814" y="799108"/>
            <a:ext cx="269628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Login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23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35885-D80F-7B62-E383-E92FD96B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01" y="1571625"/>
            <a:ext cx="3885943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CA121-3F93-5039-0F69-66744D68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814" y="1529913"/>
            <a:ext cx="2696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554424" y="774204"/>
            <a:ext cx="389901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Dashboard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554425" y="4090111"/>
            <a:ext cx="3899011" cy="477519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Dashboard</a:t>
            </a:r>
            <a:endParaRPr lang="en-ID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03C5A-CE8A-E905-5F25-A10B0A75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25" y="1590917"/>
            <a:ext cx="389901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153464" y="925372"/>
            <a:ext cx="44814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775252" y="925372"/>
            <a:ext cx="421528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WBK/WBBM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53463" y="3991212"/>
            <a:ext cx="4481439" cy="477519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</a:t>
            </a:r>
            <a:r>
              <a:rPr lang="en-US" sz="1400" b="1" dirty="0" err="1"/>
              <a:t>Pengguna</a:t>
            </a:r>
            <a:endParaRPr lang="en-ID" sz="14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5244D47-6FB5-E751-F8BE-37D5FD49D890}"/>
              </a:ext>
            </a:extLst>
          </p:cNvPr>
          <p:cNvSpPr/>
          <p:nvPr/>
        </p:nvSpPr>
        <p:spPr>
          <a:xfrm>
            <a:off x="4775250" y="3979368"/>
            <a:ext cx="4215283" cy="477519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WBK/WBBM</a:t>
            </a:r>
            <a:endParaRPr lang="en-ID" sz="1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E92CF-7BD2-9EEF-AD6E-DFEF7CD36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65" y="1588312"/>
            <a:ext cx="4481441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78BC9-FB2B-0AC5-66B3-7A4471DFB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51" y="1588312"/>
            <a:ext cx="4215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8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863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4424" y="931367"/>
            <a:ext cx="466427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Tugas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006490" y="931367"/>
            <a:ext cx="381682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Pengawasan</a:t>
            </a:r>
            <a:r>
              <a:rPr lang="en-US" sz="1400" dirty="0"/>
              <a:t> TIM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90500" y="4117651"/>
            <a:ext cx="863281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Wilayah TPI</a:t>
            </a:r>
            <a:endParaRPr lang="en-ID" sz="1400" b="1" dirty="0"/>
          </a:p>
        </p:txBody>
      </p:sp>
      <p:sp>
        <p:nvSpPr>
          <p:cNvPr id="16" name="Google Shape;365;p41">
            <a:extLst>
              <a:ext uri="{FF2B5EF4-FFF2-40B4-BE49-F238E27FC236}">
                <a16:creationId xmlns:a16="http://schemas.microsoft.com/office/drawing/2014/main" id="{826A975A-92BB-06C9-0885-CC51AF281F58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B7E78-1565-D309-83A2-A483DB086511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62902-0C06-236F-DAC4-EC4D42C8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639612"/>
            <a:ext cx="4688204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49F8D-C06B-3CF2-8720-426B9D986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491" y="1626442"/>
            <a:ext cx="38168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6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355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8268" y="774204"/>
            <a:ext cx="415561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</a:t>
            </a:r>
            <a:r>
              <a:rPr lang="en-US" sz="1400" dirty="0" err="1"/>
              <a:t>Pertanyaan</a:t>
            </a:r>
            <a:r>
              <a:rPr lang="en-US" sz="1400" dirty="0"/>
              <a:t>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51069" y="789444"/>
            <a:ext cx="430166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</a:t>
            </a:r>
            <a:r>
              <a:rPr lang="en-US" dirty="0" err="1"/>
              <a:t>Rincian</a:t>
            </a:r>
            <a:r>
              <a:rPr lang="en-US" dirty="0"/>
              <a:t> Hasil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8268" y="3964990"/>
            <a:ext cx="87344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LKE</a:t>
            </a:r>
            <a:endParaRPr lang="en-ID" sz="1400" b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09821CF1-A555-C90D-125E-5B99CB6B57E9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440F0-2CC2-3834-75FA-E3A51550D8F3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D8B87-2D6C-9296-EC09-BBA30C7E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1529913"/>
            <a:ext cx="423594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9660B-0BD2-E254-47F5-9C56E61E4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069" y="1529913"/>
            <a:ext cx="430166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3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651353" y="615862"/>
            <a:ext cx="3540961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47774" y="621032"/>
            <a:ext cx="3600000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i="1" dirty="0"/>
              <a:t>Self Assessment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17147" y="4432011"/>
            <a:ext cx="8047250" cy="27160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B4F6F-C75C-E858-A7E4-3E489F422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99"/>
          <a:stretch/>
        </p:blipFill>
        <p:spPr>
          <a:xfrm>
            <a:off x="651353" y="1618550"/>
            <a:ext cx="3540961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3F97F-256A-C15D-794C-75BD1C7573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60" t="13159" r="4661" b="50803"/>
          <a:stretch/>
        </p:blipFill>
        <p:spPr>
          <a:xfrm>
            <a:off x="4647774" y="1123066"/>
            <a:ext cx="3600000" cy="32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7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921913" y="745685"/>
            <a:ext cx="38710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Kab</a:t>
            </a:r>
            <a:r>
              <a:rPr lang="en-US" dirty="0"/>
              <a:t>/Kota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921913" y="3931709"/>
            <a:ext cx="77325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A541F-1506-2FD9-CF0E-8494991C6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13" y="1379491"/>
            <a:ext cx="3871043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8F3828-34BD-D461-95D5-2EF71F1CD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818" y="1394290"/>
            <a:ext cx="3412658" cy="2160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11D5B-65EA-77EA-39F0-D8B6D29BB761}"/>
              </a:ext>
            </a:extLst>
          </p:cNvPr>
          <p:cNvSpPr/>
          <p:nvPr/>
        </p:nvSpPr>
        <p:spPr>
          <a:xfrm>
            <a:off x="5241817" y="723018"/>
            <a:ext cx="341265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i="1" dirty="0"/>
              <a:t>Self-Assessment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36302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11397" y="748253"/>
            <a:ext cx="361345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162169" y="744140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Pendahuluan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62169" y="4327590"/>
            <a:ext cx="82500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C51C-A5A2-355E-8894-B1688A005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85"/>
          <a:stretch/>
        </p:blipFill>
        <p:spPr>
          <a:xfrm>
            <a:off x="4711396" y="1618550"/>
            <a:ext cx="3613454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6BF5D-4611-FB8E-FAA3-1829E4F45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0" y="1793955"/>
            <a:ext cx="4319905" cy="21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717550" y="692127"/>
            <a:ext cx="390247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Provinsi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717550" y="4193926"/>
            <a:ext cx="7506617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5E94D-687A-800A-1826-E6F0CF5B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1399665"/>
            <a:ext cx="3902472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469E3-1838-3B44-10BB-E0882D7E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020" y="1440486"/>
            <a:ext cx="2681147" cy="2520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B0A5AD-3BB9-34B9-73CE-57B3A4CC48AA}"/>
              </a:ext>
            </a:extLst>
          </p:cNvPr>
          <p:cNvSpPr/>
          <p:nvPr/>
        </p:nvSpPr>
        <p:spPr>
          <a:xfrm>
            <a:off x="5543020" y="703336"/>
            <a:ext cx="26811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Pendahulan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66507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08" y="1047513"/>
            <a:ext cx="7140984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34601" y="602915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pengawasan</a:t>
            </a:r>
            <a:r>
              <a:rPr lang="en-US" sz="1400" dirty="0"/>
              <a:t> </a:t>
            </a:r>
            <a:r>
              <a:rPr lang="en-US" sz="1400" dirty="0" err="1"/>
              <a:t>satker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258904" y="602915"/>
            <a:ext cx="30659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34601" y="4185074"/>
            <a:ext cx="7790249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4C0F4-46C3-611C-5007-4BB5064F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1" y="1489402"/>
            <a:ext cx="4319905" cy="2310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0C3C9-DEA9-18CC-4703-CEE2825C0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258904" y="1384784"/>
            <a:ext cx="306594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625330" y="610200"/>
            <a:ext cx="377444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980089" y="602915"/>
            <a:ext cx="34321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LHE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625330" y="4350957"/>
            <a:ext cx="778690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33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0E374-2674-756B-7834-6BCCD222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9" t="20959" r="3248" b="27452"/>
          <a:stretch/>
        </p:blipFill>
        <p:spPr bwMode="auto">
          <a:xfrm>
            <a:off x="625330" y="1245894"/>
            <a:ext cx="3774440" cy="299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5C226-FE09-4E5F-7C86-54E42B2F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088" y="1408937"/>
            <a:ext cx="343214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7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14425" y="719530"/>
            <a:ext cx="288889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pertama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6235389" y="703683"/>
            <a:ext cx="274859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ditolak</a:t>
            </a:r>
            <a:r>
              <a:rPr lang="en-US" sz="1400" dirty="0"/>
              <a:t>)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4424" y="3942783"/>
            <a:ext cx="8769555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066F8-78B9-A9DB-875D-D4419414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781" y="1454431"/>
            <a:ext cx="2767119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4E564-3B67-BDED-2A22-01B8991C0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161" y="1454431"/>
            <a:ext cx="2686819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D4014-D23F-DB8D-9298-219B42803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25" y="1478548"/>
            <a:ext cx="2888891" cy="2160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208BD4-A516-887D-DED1-06DD9F708CC8}"/>
              </a:ext>
            </a:extLst>
          </p:cNvPr>
          <p:cNvSpPr/>
          <p:nvPr/>
        </p:nvSpPr>
        <p:spPr>
          <a:xfrm>
            <a:off x="3375780" y="719530"/>
            <a:ext cx="276711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disetujui</a:t>
            </a:r>
            <a:r>
              <a:rPr lang="en-US" sz="1400" dirty="0"/>
              <a:t>)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45954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35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5019596" y="747810"/>
            <a:ext cx="3714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2000" b="1" i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3F6E39DF-AC71-6CB3-9B6C-A61CF4D7A246}"/>
              </a:ext>
            </a:extLst>
          </p:cNvPr>
          <p:cNvGrpSpPr/>
          <p:nvPr/>
        </p:nvGrpSpPr>
        <p:grpSpPr>
          <a:xfrm>
            <a:off x="5019596" y="1394141"/>
            <a:ext cx="3315444" cy="892552"/>
            <a:chOff x="5019596" y="1394141"/>
            <a:chExt cx="3315444" cy="892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79CDE6-B3BB-D004-99A5-8FE4EC3F5DC7}"/>
                </a:ext>
              </a:extLst>
            </p:cNvPr>
            <p:cNvSpPr/>
            <p:nvPr/>
          </p:nvSpPr>
          <p:spPr>
            <a:xfrm>
              <a:off x="5190239" y="1394141"/>
              <a:ext cx="3144801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Tujuan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Untuk mengetahui apakah semua fitur telah berjalan seperti yang dibutuhkan</a:t>
              </a:r>
            </a:p>
            <a:p>
              <a:endParaRPr lang="sv-SE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C751AF-03DF-7EDF-6609-65E52D95645B}"/>
                </a:ext>
              </a:extLst>
            </p:cNvPr>
            <p:cNvSpPr/>
            <p:nvPr/>
          </p:nvSpPr>
          <p:spPr>
            <a:xfrm>
              <a:off x="5019596" y="1441441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3A99BDB9-73A7-9292-7A10-1AA948F269EC}"/>
              </a:ext>
            </a:extLst>
          </p:cNvPr>
          <p:cNvGrpSpPr/>
          <p:nvPr/>
        </p:nvGrpSpPr>
        <p:grpSpPr>
          <a:xfrm>
            <a:off x="5009406" y="3099697"/>
            <a:ext cx="3315444" cy="1046440"/>
            <a:chOff x="5009406" y="2856808"/>
            <a:chExt cx="3315444" cy="104644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9E3E85-C752-6C1B-42F0-BFB096580952}"/>
                </a:ext>
              </a:extLst>
            </p:cNvPr>
            <p:cNvSpPr/>
            <p:nvPr/>
          </p:nvSpPr>
          <p:spPr>
            <a:xfrm>
              <a:off x="5180049" y="2856808"/>
              <a:ext cx="3144801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Kuesioner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Berupa daftar kebutuhan fungsional</a:t>
              </a: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Terdiri dari 3 kolom, meliputi skenario yang harus dikerjakan, hasil yang diharapkan, serta kesimpulan. 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7B8B10-93C4-050F-3F31-F02BD59FE850}"/>
                </a:ext>
              </a:extLst>
            </p:cNvPr>
            <p:cNvSpPr/>
            <p:nvPr/>
          </p:nvSpPr>
          <p:spPr>
            <a:xfrm>
              <a:off x="5009406" y="2904108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3CE3CFF5-32B7-9E01-6D22-B5B5B010AC2F}"/>
              </a:ext>
            </a:extLst>
          </p:cNvPr>
          <p:cNvGrpSpPr/>
          <p:nvPr/>
        </p:nvGrpSpPr>
        <p:grpSpPr>
          <a:xfrm>
            <a:off x="5019596" y="2203662"/>
            <a:ext cx="3315444" cy="677108"/>
            <a:chOff x="5009406" y="2140164"/>
            <a:chExt cx="3315444" cy="67710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86E29F-593B-9981-88EE-5C2D9D355814}"/>
                </a:ext>
              </a:extLst>
            </p:cNvPr>
            <p:cNvSpPr/>
            <p:nvPr/>
          </p:nvSpPr>
          <p:spPr>
            <a:xfrm>
              <a:off x="5180049" y="2140164"/>
              <a:ext cx="314480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Penguji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10 Pegawai Inspektorat Utama (1 admin, 3 PIC Satker, 1 evaluator provinsi, 5 TPI)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1666FA-092F-7C8E-8BCD-DDF86893714B}"/>
                </a:ext>
              </a:extLst>
            </p:cNvPr>
            <p:cNvSpPr/>
            <p:nvPr/>
          </p:nvSpPr>
          <p:spPr>
            <a:xfrm>
              <a:off x="5009406" y="2187464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5111E489-CB70-2EA7-2BA3-64AC038A7905}"/>
              </a:ext>
            </a:extLst>
          </p:cNvPr>
          <p:cNvGrpSpPr/>
          <p:nvPr/>
        </p:nvGrpSpPr>
        <p:grpSpPr>
          <a:xfrm>
            <a:off x="-667125" y="1040150"/>
            <a:ext cx="3921982" cy="3410516"/>
            <a:chOff x="323529" y="2145621"/>
            <a:chExt cx="3921982" cy="3410516"/>
          </a:xfrm>
        </p:grpSpPr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06EA4650-42D1-8CBA-0FD4-FD13A7085C5A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DDC631CE-38D5-F48F-0A8A-B9CF8692A53A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E63AE0F9-B022-37BB-E3E4-A2C9F3A26EB7}"/>
              </a:ext>
            </a:extLst>
          </p:cNvPr>
          <p:cNvGrpSpPr/>
          <p:nvPr/>
        </p:nvGrpSpPr>
        <p:grpSpPr>
          <a:xfrm>
            <a:off x="1842258" y="1111766"/>
            <a:ext cx="1264088" cy="2320350"/>
            <a:chOff x="2832912" y="2217237"/>
            <a:chExt cx="1264088" cy="2320350"/>
          </a:xfrm>
        </p:grpSpPr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2DFC5A97-2625-27B5-3205-6151D83EA514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C599AEA9-CDA8-72B1-DEBF-34149CB24F94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256B5BEC-9A42-F7D0-80D3-CF705453231F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DBE3CED6-EB58-7882-DD92-96AD8D0CF065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D53148E5-DAF4-3EC5-55C5-39271DD13323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DDDF4C9F-3294-3EE6-3E22-4E88E4010310}"/>
              </a:ext>
            </a:extLst>
          </p:cNvPr>
          <p:cNvGrpSpPr/>
          <p:nvPr/>
        </p:nvGrpSpPr>
        <p:grpSpPr>
          <a:xfrm>
            <a:off x="2521266" y="2744933"/>
            <a:ext cx="2226922" cy="2866313"/>
            <a:chOff x="3657008" y="3846050"/>
            <a:chExt cx="2226922" cy="2866313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7C891D8A-3C63-1846-C2A3-C2ECBF2A3ED5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6672EBF9-9200-0C63-327C-DA664A605473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B920A9CE-B51D-3C06-D4CD-8A975AB4117B}"/>
              </a:ext>
            </a:extLst>
          </p:cNvPr>
          <p:cNvGrpSpPr/>
          <p:nvPr/>
        </p:nvGrpSpPr>
        <p:grpSpPr>
          <a:xfrm>
            <a:off x="2912001" y="1736549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70784BF8-7CA0-4B83-8B34-785FAD17B2B0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3A41FD7B-8906-402D-8A05-A9AA55D88057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02C9FA2-41DE-F0E0-3459-1E67F702C9C6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567E6BDC-1B95-920E-2469-9268D595C4AD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7" name="Round Same Side Corner Rectangle 36">
            <a:extLst>
              <a:ext uri="{FF2B5EF4-FFF2-40B4-BE49-F238E27FC236}">
                <a16:creationId xmlns:a16="http://schemas.microsoft.com/office/drawing/2014/main" id="{76C7EE53-CD2E-EF82-7519-6107911B7BB1}"/>
              </a:ext>
            </a:extLst>
          </p:cNvPr>
          <p:cNvSpPr/>
          <p:nvPr/>
        </p:nvSpPr>
        <p:spPr>
          <a:xfrm>
            <a:off x="2154279" y="1843196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4001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36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4129228" y="2496380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Contoh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Black-box testing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06FA87-01A8-26BE-1503-31A0692B9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1" y="595773"/>
            <a:ext cx="3850219" cy="44921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66C8F3-EF1A-876F-D949-12377E6F1565}"/>
              </a:ext>
            </a:extLst>
          </p:cNvPr>
          <p:cNvSpPr txBox="1"/>
          <p:nvPr/>
        </p:nvSpPr>
        <p:spPr>
          <a:xfrm>
            <a:off x="4191000" y="4182031"/>
            <a:ext cx="4362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accent3"/>
                </a:solidFill>
              </a:rPr>
              <a:t>*Uji black box testing pada menu </a:t>
            </a:r>
            <a:r>
              <a:rPr lang="en-ID" i="1" dirty="0">
                <a:solidFill>
                  <a:schemeClr val="accent3"/>
                </a:solidFill>
              </a:rPr>
              <a:t>self-assessment</a:t>
            </a:r>
            <a:endParaRPr lang="en-ID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37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1109537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dirty="0"/>
              <a:t>131 </a:t>
            </a:r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kesimpulan</a:t>
            </a:r>
            <a:r>
              <a:rPr lang="en-ID" dirty="0"/>
              <a:t> “</a:t>
            </a:r>
            <a:r>
              <a:rPr lang="en-ID" dirty="0" err="1"/>
              <a:t>berhasil</a:t>
            </a:r>
            <a:r>
              <a:rPr lang="en-ID" dirty="0"/>
              <a:t>”.</a:t>
            </a:r>
          </a:p>
          <a:p>
            <a:pPr algn="just"/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Semua</a:t>
            </a:r>
            <a:r>
              <a:rPr lang="en-ID" b="1" dirty="0"/>
              <a:t> </a:t>
            </a:r>
            <a:r>
              <a:rPr lang="en-ID" b="1" dirty="0" err="1"/>
              <a:t>fitur</a:t>
            </a:r>
            <a:r>
              <a:rPr lang="en-ID" b="1" dirty="0"/>
              <a:t> yang </a:t>
            </a:r>
            <a:r>
              <a:rPr lang="en-ID" b="1" dirty="0" err="1"/>
              <a:t>ada</a:t>
            </a:r>
            <a:r>
              <a:rPr lang="en-ID" b="1" dirty="0"/>
              <a:t> di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telah</a:t>
            </a:r>
            <a:r>
              <a:rPr lang="en-ID" b="1" dirty="0"/>
              <a:t> </a:t>
            </a:r>
            <a:r>
              <a:rPr lang="en-ID" b="1" dirty="0" err="1"/>
              <a:t>berjalan</a:t>
            </a:r>
            <a:r>
              <a:rPr lang="en-ID" b="1" dirty="0"/>
              <a:t> </a:t>
            </a:r>
            <a:r>
              <a:rPr lang="en-ID" b="1" dirty="0" err="1"/>
              <a:t>sesuai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yang </a:t>
            </a:r>
            <a:r>
              <a:rPr lang="en-ID" b="1" dirty="0" err="1"/>
              <a:t>diharapkan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45838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38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(SUS)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4469953" y="1432441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persepsi subjektif pengguna terhadap kegunaan, hasil dari interaksi dengan sistem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299310" y="1479741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4469953" y="311515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Kuesioner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Terdiri dari 10 item pertanyaan SUS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Skala penilaian 1-5.</a:t>
            </a:r>
          </a:p>
          <a:p>
            <a:pPr algn="just">
              <a:buClr>
                <a:schemeClr val="bg1"/>
              </a:buClr>
            </a:pP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299310" y="316245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4469953" y="2419583"/>
            <a:ext cx="31448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10 Pegawai Inspektorat Utama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299310" y="246688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4C4546-1FD3-1897-841E-F767C3BA031F}"/>
              </a:ext>
            </a:extLst>
          </p:cNvPr>
          <p:cNvGrpSpPr/>
          <p:nvPr/>
        </p:nvGrpSpPr>
        <p:grpSpPr>
          <a:xfrm rot="21444197">
            <a:off x="594915" y="872274"/>
            <a:ext cx="3868419" cy="4884690"/>
            <a:chOff x="3261442" y="5094961"/>
            <a:chExt cx="1189015" cy="1629326"/>
          </a:xfrm>
        </p:grpSpPr>
        <p:sp>
          <p:nvSpPr>
            <p:cNvPr id="59" name="Rounded Rectangle 39">
              <a:extLst>
                <a:ext uri="{FF2B5EF4-FFF2-40B4-BE49-F238E27FC236}">
                  <a16:creationId xmlns:a16="http://schemas.microsoft.com/office/drawing/2014/main" id="{D238919B-BC54-13EF-8133-32F0A9306D94}"/>
                </a:ext>
              </a:extLst>
            </p:cNvPr>
            <p:cNvSpPr/>
            <p:nvPr/>
          </p:nvSpPr>
          <p:spPr>
            <a:xfrm rot="2483232">
              <a:off x="3261442" y="5287651"/>
              <a:ext cx="1189015" cy="1436636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FEC4D6-8F14-A6AF-BB4A-B2B2CA7EB4D5}"/>
                </a:ext>
              </a:extLst>
            </p:cNvPr>
            <p:cNvGrpSpPr/>
            <p:nvPr/>
          </p:nvGrpSpPr>
          <p:grpSpPr>
            <a:xfrm>
              <a:off x="3588095" y="5094961"/>
              <a:ext cx="743430" cy="1087769"/>
              <a:chOff x="3588095" y="5094961"/>
              <a:chExt cx="743430" cy="108776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8ACFD0F-82F3-8680-EA5E-2E87177BCB63}"/>
                  </a:ext>
                </a:extLst>
              </p:cNvPr>
              <p:cNvGrpSpPr/>
              <p:nvPr/>
            </p:nvGrpSpPr>
            <p:grpSpPr>
              <a:xfrm rot="20671139">
                <a:off x="3588095" y="5094961"/>
                <a:ext cx="582809" cy="1087769"/>
                <a:chOff x="3501573" y="3178068"/>
                <a:chExt cx="1340594" cy="2737840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D3C2182-EEEA-F7B4-B661-82DAB6A1DEB4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8" name="Freeform: Shape 2047">
                  <a:extLst>
                    <a:ext uri="{FF2B5EF4-FFF2-40B4-BE49-F238E27FC236}">
                      <a16:creationId xmlns:a16="http://schemas.microsoft.com/office/drawing/2014/main" id="{F5E34D56-7647-3B8A-5F62-A5DD2EF72134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9" name="Freeform: Shape 2048">
                  <a:extLst>
                    <a:ext uri="{FF2B5EF4-FFF2-40B4-BE49-F238E27FC236}">
                      <a16:creationId xmlns:a16="http://schemas.microsoft.com/office/drawing/2014/main" id="{36172FED-BC75-85CE-6FCD-F9BC5565DD14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0" name="Freeform: Shape 2049">
                  <a:extLst>
                    <a:ext uri="{FF2B5EF4-FFF2-40B4-BE49-F238E27FC236}">
                      <a16:creationId xmlns:a16="http://schemas.microsoft.com/office/drawing/2014/main" id="{BBB818B1-817F-42A4-427F-CD2F858BE8EA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1" name="Freeform: Shape 2050">
                  <a:extLst>
                    <a:ext uri="{FF2B5EF4-FFF2-40B4-BE49-F238E27FC236}">
                      <a16:creationId xmlns:a16="http://schemas.microsoft.com/office/drawing/2014/main" id="{0A9513C0-31D6-C3E9-0CE9-214F888CD80B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2" name="Freeform: Shape 2051">
                  <a:extLst>
                    <a:ext uri="{FF2B5EF4-FFF2-40B4-BE49-F238E27FC236}">
                      <a16:creationId xmlns:a16="http://schemas.microsoft.com/office/drawing/2014/main" id="{6D330549-EC61-9AF3-3332-D9A0D34F468B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2053" name="Group 2052">
                  <a:extLst>
                    <a:ext uri="{FF2B5EF4-FFF2-40B4-BE49-F238E27FC236}">
                      <a16:creationId xmlns:a16="http://schemas.microsoft.com/office/drawing/2014/main" id="{7E965AE8-A598-8765-4C90-FF1F2C979F12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2057" name="Oval 2056">
                    <a:extLst>
                      <a:ext uri="{FF2B5EF4-FFF2-40B4-BE49-F238E27FC236}">
                        <a16:creationId xmlns:a16="http://schemas.microsoft.com/office/drawing/2014/main" id="{A7E432D3-4F47-9C52-7ACC-3916C779A47C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8" name="Oval 2057">
                    <a:extLst>
                      <a:ext uri="{FF2B5EF4-FFF2-40B4-BE49-F238E27FC236}">
                        <a16:creationId xmlns:a16="http://schemas.microsoft.com/office/drawing/2014/main" id="{8BF09970-7546-E861-154E-8340681456E0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54" name="Freeform: Shape 2053">
                  <a:extLst>
                    <a:ext uri="{FF2B5EF4-FFF2-40B4-BE49-F238E27FC236}">
                      <a16:creationId xmlns:a16="http://schemas.microsoft.com/office/drawing/2014/main" id="{ED1F2727-D3DC-1525-6DA4-9B2E33147F62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5" name="Rectangle: Rounded Corners 2054">
                  <a:extLst>
                    <a:ext uri="{FF2B5EF4-FFF2-40B4-BE49-F238E27FC236}">
                      <a16:creationId xmlns:a16="http://schemas.microsoft.com/office/drawing/2014/main" id="{554C84B9-08AC-3525-9FF1-5EED076EC84E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6" name="Oval 2055">
                  <a:extLst>
                    <a:ext uri="{FF2B5EF4-FFF2-40B4-BE49-F238E27FC236}">
                      <a16:creationId xmlns:a16="http://schemas.microsoft.com/office/drawing/2014/main" id="{CB331292-99B9-6EC1-36E8-94FFF7345A7D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BE80EAB-F1C8-ED9F-8A72-A250D6D559D5}"/>
                  </a:ext>
                </a:extLst>
              </p:cNvPr>
              <p:cNvSpPr/>
              <p:nvPr/>
            </p:nvSpPr>
            <p:spPr>
              <a:xfrm rot="3148397">
                <a:off x="3988676" y="5571112"/>
                <a:ext cx="370789" cy="314909"/>
              </a:xfrm>
              <a:custGeom>
                <a:avLst/>
                <a:gdLst>
                  <a:gd name="connsiteX0" fmla="*/ 21125 w 370789"/>
                  <a:gd name="connsiteY0" fmla="*/ 21125 h 314909"/>
                  <a:gd name="connsiteX1" fmla="*/ 72124 w 370789"/>
                  <a:gd name="connsiteY1" fmla="*/ 0 h 314909"/>
                  <a:gd name="connsiteX2" fmla="*/ 144248 w 370789"/>
                  <a:gd name="connsiteY2" fmla="*/ 72124 h 314909"/>
                  <a:gd name="connsiteX3" fmla="*/ 144248 w 370789"/>
                  <a:gd name="connsiteY3" fmla="*/ 91659 h 314909"/>
                  <a:gd name="connsiteX4" fmla="*/ 161551 w 370789"/>
                  <a:gd name="connsiteY4" fmla="*/ 79993 h 314909"/>
                  <a:gd name="connsiteX5" fmla="*/ 189624 w 370789"/>
                  <a:gd name="connsiteY5" fmla="*/ 74325 h 314909"/>
                  <a:gd name="connsiteX6" fmla="*/ 261749 w 370789"/>
                  <a:gd name="connsiteY6" fmla="*/ 146449 h 314909"/>
                  <a:gd name="connsiteX7" fmla="*/ 261748 w 370789"/>
                  <a:gd name="connsiteY7" fmla="*/ 166778 h 314909"/>
                  <a:gd name="connsiteX8" fmla="*/ 302400 w 370789"/>
                  <a:gd name="connsiteY8" fmla="*/ 149940 h 314909"/>
                  <a:gd name="connsiteX9" fmla="*/ 370789 w 370789"/>
                  <a:gd name="connsiteY9" fmla="*/ 218329 h 314909"/>
                  <a:gd name="connsiteX10" fmla="*/ 370789 w 370789"/>
                  <a:gd name="connsiteY10" fmla="*/ 246520 h 314909"/>
                  <a:gd name="connsiteX11" fmla="*/ 302400 w 370789"/>
                  <a:gd name="connsiteY11" fmla="*/ 314909 h 314909"/>
                  <a:gd name="connsiteX12" fmla="*/ 239385 w 370789"/>
                  <a:gd name="connsiteY12" fmla="*/ 273139 h 314909"/>
                  <a:gd name="connsiteX13" fmla="*/ 234750 w 370789"/>
                  <a:gd name="connsiteY13" fmla="*/ 250181 h 314909"/>
                  <a:gd name="connsiteX14" fmla="*/ 217698 w 370789"/>
                  <a:gd name="connsiteY14" fmla="*/ 261678 h 314909"/>
                  <a:gd name="connsiteX15" fmla="*/ 189625 w 370789"/>
                  <a:gd name="connsiteY15" fmla="*/ 267346 h 314909"/>
                  <a:gd name="connsiteX16" fmla="*/ 117501 w 370789"/>
                  <a:gd name="connsiteY16" fmla="*/ 195221 h 314909"/>
                  <a:gd name="connsiteX17" fmla="*/ 117501 w 370789"/>
                  <a:gd name="connsiteY17" fmla="*/ 175686 h 314909"/>
                  <a:gd name="connsiteX18" fmla="*/ 100198 w 370789"/>
                  <a:gd name="connsiteY18" fmla="*/ 187352 h 314909"/>
                  <a:gd name="connsiteX19" fmla="*/ 72124 w 370789"/>
                  <a:gd name="connsiteY19" fmla="*/ 193020 h 314909"/>
                  <a:gd name="connsiteX20" fmla="*/ 0 w 370789"/>
                  <a:gd name="connsiteY20" fmla="*/ 120896 h 314909"/>
                  <a:gd name="connsiteX21" fmla="*/ 0 w 370789"/>
                  <a:gd name="connsiteY21" fmla="*/ 72124 h 314909"/>
                  <a:gd name="connsiteX22" fmla="*/ 21125 w 370789"/>
                  <a:gd name="connsiteY22" fmla="*/ 21125 h 31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70789" h="314909">
                    <a:moveTo>
                      <a:pt x="21125" y="21125"/>
                    </a:moveTo>
                    <a:cubicBezTo>
                      <a:pt x="34177" y="8073"/>
                      <a:pt x="52207" y="0"/>
                      <a:pt x="72124" y="0"/>
                    </a:cubicBezTo>
                    <a:cubicBezTo>
                      <a:pt x="111957" y="0"/>
                      <a:pt x="144248" y="32291"/>
                      <a:pt x="144248" y="72124"/>
                    </a:cubicBezTo>
                    <a:lnTo>
                      <a:pt x="144248" y="91659"/>
                    </a:lnTo>
                    <a:lnTo>
                      <a:pt x="161551" y="79993"/>
                    </a:lnTo>
                    <a:cubicBezTo>
                      <a:pt x="170179" y="76343"/>
                      <a:pt x="179666" y="74326"/>
                      <a:pt x="189624" y="74325"/>
                    </a:cubicBezTo>
                    <a:cubicBezTo>
                      <a:pt x="229457" y="74326"/>
                      <a:pt x="261748" y="106617"/>
                      <a:pt x="261749" y="146449"/>
                    </a:cubicBezTo>
                    <a:lnTo>
                      <a:pt x="261748" y="166778"/>
                    </a:lnTo>
                    <a:lnTo>
                      <a:pt x="302400" y="149940"/>
                    </a:lnTo>
                    <a:cubicBezTo>
                      <a:pt x="340170" y="149940"/>
                      <a:pt x="370789" y="180559"/>
                      <a:pt x="370789" y="218329"/>
                    </a:cubicBezTo>
                    <a:lnTo>
                      <a:pt x="370789" y="246520"/>
                    </a:lnTo>
                    <a:cubicBezTo>
                      <a:pt x="370789" y="284290"/>
                      <a:pt x="340170" y="314909"/>
                      <a:pt x="302400" y="314909"/>
                    </a:cubicBezTo>
                    <a:cubicBezTo>
                      <a:pt x="274072" y="314908"/>
                      <a:pt x="249768" y="297685"/>
                      <a:pt x="239385" y="273139"/>
                    </a:cubicBezTo>
                    <a:lnTo>
                      <a:pt x="234750" y="250181"/>
                    </a:lnTo>
                    <a:lnTo>
                      <a:pt x="217698" y="261678"/>
                    </a:lnTo>
                    <a:cubicBezTo>
                      <a:pt x="209070" y="265327"/>
                      <a:pt x="199583" y="267346"/>
                      <a:pt x="189625" y="267346"/>
                    </a:cubicBezTo>
                    <a:cubicBezTo>
                      <a:pt x="149791" y="267346"/>
                      <a:pt x="117501" y="235054"/>
                      <a:pt x="117501" y="195221"/>
                    </a:cubicBezTo>
                    <a:lnTo>
                      <a:pt x="117501" y="175686"/>
                    </a:lnTo>
                    <a:lnTo>
                      <a:pt x="100198" y="187352"/>
                    </a:lnTo>
                    <a:cubicBezTo>
                      <a:pt x="91569" y="191002"/>
                      <a:pt x="82082" y="193020"/>
                      <a:pt x="72124" y="193020"/>
                    </a:cubicBezTo>
                    <a:cubicBezTo>
                      <a:pt x="32291" y="193020"/>
                      <a:pt x="0" y="160729"/>
                      <a:pt x="0" y="120896"/>
                    </a:cubicBezTo>
                    <a:lnTo>
                      <a:pt x="0" y="72124"/>
                    </a:lnTo>
                    <a:cubicBezTo>
                      <a:pt x="0" y="52208"/>
                      <a:pt x="8073" y="34177"/>
                      <a:pt x="21125" y="21125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59" name="Round Same Side Corner Rectangle 8">
            <a:extLst>
              <a:ext uri="{FF2B5EF4-FFF2-40B4-BE49-F238E27FC236}">
                <a16:creationId xmlns:a16="http://schemas.microsoft.com/office/drawing/2014/main" id="{FD7CBE3F-2EB2-4F75-FCF6-ECD8A4847562}"/>
              </a:ext>
            </a:extLst>
          </p:cNvPr>
          <p:cNvSpPr/>
          <p:nvPr/>
        </p:nvSpPr>
        <p:spPr>
          <a:xfrm rot="20479194">
            <a:off x="2272713" y="209185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791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39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Item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16953B3-3809-79E8-373B-8EC92B96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911048"/>
              </p:ext>
            </p:extLst>
          </p:nvPr>
        </p:nvGraphicFramePr>
        <p:xfrm>
          <a:off x="340782" y="588678"/>
          <a:ext cx="6127395" cy="454152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388700">
                  <a:extLst>
                    <a:ext uri="{9D8B030D-6E8A-4147-A177-3AD203B41FA5}">
                      <a16:colId xmlns:a16="http://schemas.microsoft.com/office/drawing/2014/main" val="3494888194"/>
                    </a:ext>
                  </a:extLst>
                </a:gridCol>
                <a:gridCol w="3825795">
                  <a:extLst>
                    <a:ext uri="{9D8B030D-6E8A-4147-A177-3AD203B41FA5}">
                      <a16:colId xmlns:a16="http://schemas.microsoft.com/office/drawing/2014/main" val="2594137242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698280097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511991353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187934095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2839385281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3438547732"/>
                    </a:ext>
                  </a:extLst>
                </a:gridCol>
              </a:tblGrid>
              <a:tr h="28181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#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Item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5711"/>
                  </a:ext>
                </a:extLst>
              </a:tr>
              <a:tr h="309996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41880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berpikir akan menggunakan item ini lagi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461822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rumit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79528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mudah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694304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membutuhkan bantuan dari orang lain atau teknisi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23487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fitur-fitur sistem ini berjalan dengan semestinya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698589"/>
                  </a:ext>
                </a:extLst>
              </a:tr>
              <a:tr h="386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ada banyak hal yang tidak konsisten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207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orang lain akan mem</a:t>
                      </a:r>
                      <a:r>
                        <a:rPr lang="en-US" sz="1400" dirty="0">
                          <a:effectLst/>
                        </a:rPr>
                        <a:t>a</a:t>
                      </a:r>
                      <a:r>
                        <a:rPr lang="id-ID" sz="1400" dirty="0">
                          <a:effectLst/>
                        </a:rPr>
                        <a:t>hami cara menggunakan sistem ini dengan cepat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204979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membingungkan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054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tidak ada hambatan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518710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10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perlu membiasakan diri terlebih dahulu sebelum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7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61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40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Hasil Uji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EB00FB-A20F-CB64-84C1-3034707E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0965"/>
              </p:ext>
            </p:extLst>
          </p:nvPr>
        </p:nvGraphicFramePr>
        <p:xfrm>
          <a:off x="340781" y="621102"/>
          <a:ext cx="6001850" cy="445008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909680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34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41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166213" y="4703618"/>
            <a:ext cx="5096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* Hasil </a:t>
            </a:r>
            <a:r>
              <a:rPr lang="en-US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Pengolahan</a:t>
            </a: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 SUS</a:t>
            </a:r>
            <a:endParaRPr lang="en-US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018306B-718F-2534-EB63-CC9E05288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33012"/>
              </p:ext>
            </p:extLst>
          </p:nvPr>
        </p:nvGraphicFramePr>
        <p:xfrm>
          <a:off x="251458" y="668495"/>
          <a:ext cx="8830770" cy="400495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479534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399352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346492375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484626017"/>
                    </a:ext>
                  </a:extLst>
                </a:gridCol>
              </a:tblGrid>
              <a:tr h="27336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Jumlah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Skor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SUS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27336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  <a:tr h="231406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Rata-rata </a:t>
                      </a:r>
                      <a:r>
                        <a:rPr lang="en-US" sz="1400" b="1" dirty="0" err="1"/>
                        <a:t>skor</a:t>
                      </a:r>
                      <a:r>
                        <a:rPr lang="en-US" sz="1400" b="1" dirty="0"/>
                        <a:t> SUS</a:t>
                      </a:r>
                      <a:endParaRPr lang="en-ID" sz="1400" b="1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</a:rPr>
                        <a:t>80,50</a:t>
                      </a:r>
                      <a:endParaRPr lang="en-ID" sz="1400" b="1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3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39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57378"/>
          <a:stretch/>
        </p:blipFill>
        <p:spPr>
          <a:xfrm>
            <a:off x="1373741" y="1258000"/>
            <a:ext cx="7140984" cy="15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881551" y="1959662"/>
            <a:ext cx="2446254" cy="1562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Skor </a:t>
            </a:r>
            <a:r>
              <a:rPr lang="en-ID" dirty="0" err="1"/>
              <a:t>akhir</a:t>
            </a:r>
            <a:r>
              <a:rPr lang="en-ID" dirty="0"/>
              <a:t> SUS = 80,50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A</a:t>
            </a:r>
            <a:r>
              <a:rPr lang="en-ID" i="1" dirty="0"/>
              <a:t>cceptable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Kategori</a:t>
            </a:r>
            <a:r>
              <a:rPr lang="en-ID" dirty="0"/>
              <a:t> B yang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i="1" dirty="0"/>
              <a:t>excellent 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sangat </a:t>
            </a:r>
            <a:r>
              <a:rPr lang="en-ID" dirty="0" err="1"/>
              <a:t>baik</a:t>
            </a:r>
            <a:endParaRPr lang="en-ID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524105" y="1057920"/>
            <a:ext cx="5806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(SUS)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dapat</a:t>
            </a:r>
            <a:r>
              <a:rPr lang="en-ID" b="1" dirty="0"/>
              <a:t> </a:t>
            </a:r>
            <a:r>
              <a:rPr lang="en-ID" b="1" dirty="0" err="1"/>
              <a:t>diterima</a:t>
            </a:r>
            <a:r>
              <a:rPr lang="en-ID" b="1" dirty="0"/>
              <a:t> oleh </a:t>
            </a:r>
            <a:r>
              <a:rPr lang="en-ID" b="1" dirty="0" err="1"/>
              <a:t>pengguna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baik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83579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43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8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800" b="1" spc="25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5069163" y="1557902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tingkat efisien sistem dari segi kecepatan sistem dalam melakukan penarikan sampel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898520" y="1605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5069163" y="3090040"/>
            <a:ext cx="314480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Responden diberikan kasus menjawab satu pertanyaan pada LKE yang harus diselesaikan dengan sistem sebelumnya dan menggunakan sistem yang telah dibangun. 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Menghitung waktu yang dibutuhkan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898520" y="313734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5058872" y="238190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3 Pegawai Inspektorat Utama dengan </a:t>
            </a:r>
            <a:r>
              <a:rPr lang="sv-SE" sz="1200" i="1" dirty="0">
                <a:solidFill>
                  <a:schemeClr val="bg1"/>
                </a:solidFill>
                <a:latin typeface="+mj-lt"/>
              </a:rPr>
              <a:t>role </a:t>
            </a:r>
            <a:r>
              <a:rPr lang="sv-SE" sz="1200" dirty="0">
                <a:solidFill>
                  <a:schemeClr val="bg1"/>
                </a:solidFill>
                <a:latin typeface="+mj-lt"/>
              </a:rPr>
              <a:t>PIC satuan kerja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888229" y="2429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E04C4F-3D46-BC08-20E8-BCF0C4961A8B}"/>
              </a:ext>
            </a:extLst>
          </p:cNvPr>
          <p:cNvGrpSpPr/>
          <p:nvPr/>
        </p:nvGrpSpPr>
        <p:grpSpPr>
          <a:xfrm>
            <a:off x="-505955" y="1095711"/>
            <a:ext cx="3921982" cy="3410516"/>
            <a:chOff x="323529" y="2145621"/>
            <a:chExt cx="3921982" cy="34105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692BB8-41A2-0EE7-2C5F-14711ED997E8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8F855B-6D86-7F1C-E537-1C954FF8EB14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764BD5-738D-7428-F5D0-3023169D7394}"/>
              </a:ext>
            </a:extLst>
          </p:cNvPr>
          <p:cNvGrpSpPr/>
          <p:nvPr/>
        </p:nvGrpSpPr>
        <p:grpSpPr>
          <a:xfrm>
            <a:off x="2003428" y="1149953"/>
            <a:ext cx="1264088" cy="2320350"/>
            <a:chOff x="2832912" y="2217237"/>
            <a:chExt cx="1264088" cy="232035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5E959E6-2A7B-90AF-2064-69A061B0288E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6B16B7-50AA-2A1E-59C0-C1BFB7590007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7DAC633-8744-9D88-0A0C-3E25B362AA31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A1ED98C-E1C8-37D7-A94D-ECB43B846BFA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8642229-3051-E17D-061B-BACE3ABB7159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DF4D81-3479-8E43-F333-4DFC831A6B5D}"/>
              </a:ext>
            </a:extLst>
          </p:cNvPr>
          <p:cNvGrpSpPr/>
          <p:nvPr/>
        </p:nvGrpSpPr>
        <p:grpSpPr>
          <a:xfrm>
            <a:off x="2682436" y="2783120"/>
            <a:ext cx="2226922" cy="2866313"/>
            <a:chOff x="3657008" y="3846050"/>
            <a:chExt cx="2226922" cy="286631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E7FF893-B358-720F-A6BD-833E53998B4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EA714A3-9D29-C18A-D8B8-0A6A78EB568B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D58B40-C4D9-32C0-76A3-2756D63FE83B}"/>
              </a:ext>
            </a:extLst>
          </p:cNvPr>
          <p:cNvGrpSpPr/>
          <p:nvPr/>
        </p:nvGrpSpPr>
        <p:grpSpPr>
          <a:xfrm>
            <a:off x="3073171" y="1792110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EC98E27-8FAF-4D1E-77C7-6AC0EAA53F7A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70679-7CD9-177F-BBF9-87075426F499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863501-F80D-29D1-BC4D-CCD0E8B3687E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BC4A80-0F64-A3D3-FC30-A6B774647A07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20">
            <a:extLst>
              <a:ext uri="{FF2B5EF4-FFF2-40B4-BE49-F238E27FC236}">
                <a16:creationId xmlns:a16="http://schemas.microsoft.com/office/drawing/2014/main" id="{B20EC6D0-8106-4FFA-5FEE-ED49489E6DDF}"/>
              </a:ext>
            </a:extLst>
          </p:cNvPr>
          <p:cNvSpPr>
            <a:spLocks noChangeAspect="1"/>
          </p:cNvSpPr>
          <p:nvPr/>
        </p:nvSpPr>
        <p:spPr>
          <a:xfrm rot="2318072">
            <a:off x="2389220" y="1871626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4490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44</a:t>
            </a:r>
            <a:endParaRPr lang="en-ID" sz="1400" dirty="0">
              <a:latin typeface="Krona One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/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ln>
                <a:solidFill>
                  <a:srgbClr val="FFAB4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ID" dirty="0"/>
                  <a:t>Rata-rata </a:t>
                </a:r>
                <a:r>
                  <a:rPr lang="en-ID" dirty="0" err="1"/>
                  <a:t>waktu</a:t>
                </a:r>
                <a:r>
                  <a:rPr lang="en-ID" dirty="0"/>
                  <a:t>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Usulan</a:t>
                </a:r>
                <a:r>
                  <a:rPr lang="en-ID" dirty="0"/>
                  <a:t>   : 25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Berjalan</a:t>
                </a:r>
                <a:r>
                  <a:rPr lang="en-ID" dirty="0"/>
                  <a:t> : 102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algn="just"/>
                <a:endParaRPr lang="en-ID" dirty="0"/>
              </a:p>
              <a:p>
                <a:pPr algn="just"/>
                <a:r>
                  <a:rPr lang="en-ID" dirty="0" err="1"/>
                  <a:t>Efisiensi</a:t>
                </a:r>
                <a:r>
                  <a:rPr lang="en-ID" dirty="0"/>
                  <a:t> Waktu: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n-ID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(102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25)</m:t>
                        </m:r>
                      </m:num>
                      <m:den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102</m:t>
                        </m:r>
                      </m:den>
                    </m:f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detik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×100%=75,49%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ID" dirty="0"/>
              </a:p>
              <a:p>
                <a:pPr algn="just"/>
                <a:endParaRPr lang="en-ID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blipFill>
                <a:blip r:embed="rId4"/>
                <a:stretch>
                  <a:fillRect l="-202"/>
                </a:stretch>
              </a:blipFill>
              <a:ln>
                <a:solidFill>
                  <a:srgbClr val="FFAB4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384800" y="1959662"/>
            <a:ext cx="2692400" cy="1435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yang </a:t>
            </a:r>
            <a:r>
              <a:rPr lang="en-ID" b="1" dirty="0" err="1"/>
              <a:t>dibangun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efisien</a:t>
            </a:r>
            <a:r>
              <a:rPr lang="en-ID" b="1" dirty="0"/>
              <a:t> 75,49% </a:t>
            </a:r>
            <a:r>
              <a:rPr lang="en-ID" b="1" dirty="0" err="1"/>
              <a:t>dibandingkan</a:t>
            </a:r>
            <a:r>
              <a:rPr lang="en-ID" b="1" dirty="0"/>
              <a:t>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sebelumnya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segi</a:t>
            </a:r>
            <a:r>
              <a:rPr lang="en-ID" b="1" dirty="0"/>
              <a:t> </a:t>
            </a:r>
            <a:r>
              <a:rPr lang="en-ID" b="1" dirty="0" err="1"/>
              <a:t>waktu</a:t>
            </a:r>
            <a:r>
              <a:rPr lang="en-ID" b="1" dirty="0"/>
              <a:t>.</a:t>
            </a:r>
          </a:p>
        </p:txBody>
      </p:sp>
      <p:sp>
        <p:nvSpPr>
          <p:cNvPr id="3" name="Google Shape;366;p41">
            <a:extLst>
              <a:ext uri="{FF2B5EF4-FFF2-40B4-BE49-F238E27FC236}">
                <a16:creationId xmlns:a16="http://schemas.microsoft.com/office/drawing/2014/main" id="{8224F86D-C60C-5F93-2CAF-9B6EECF43F13}"/>
              </a:ext>
            </a:extLst>
          </p:cNvPr>
          <p:cNvSpPr txBox="1">
            <a:spLocks/>
          </p:cNvSpPr>
          <p:nvPr/>
        </p:nvSpPr>
        <p:spPr>
          <a:xfrm>
            <a:off x="696903" y="-1465591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6783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Kesimpulan dan Saran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1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46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9101" y="979412"/>
            <a:ext cx="44335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tercapai</a:t>
            </a:r>
            <a:endParaRPr lang="en-US" sz="16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 dibangun sebuah sistem evaluasi zona integritas berbasis web yang dapat digunakan untuk melakukan proses penilaian evaluasi mulai dari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self-assessment,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penilaian pendahuluan,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desk-evaluation,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evaluasi zona integritas.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menyediakan fitur untuk digitalisasi proses pembuatan surat pengantar kabupaten/kota, surat pengantar provinsi, dan LHE.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dapat melakukan pengelolaan data pengguna, wilayah tugas dan pengawasan TPI, daftar LKE, nilai rincian hasil, dan persyaratan WBK/WBBM.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sv-S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758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47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0458" y="912747"/>
            <a:ext cx="4866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Uji black box Testing 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Usability Scale</a:t>
            </a:r>
            <a:endParaRPr lang="sv-SE" sz="1600" b="1" i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Bahwa semua fitur pada sistem penarikan sampel telah berjalan sesuai dengan kebutuhan yang diharapkan. 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Sistem yang telah dibangun dapat diterima oleh pengguna dan masuk ke dalam kategori baik.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9BA6-7F60-1B32-CD22-D145A915E7C1}"/>
              </a:ext>
            </a:extLst>
          </p:cNvPr>
          <p:cNvSpPr/>
          <p:nvPr/>
        </p:nvSpPr>
        <p:spPr>
          <a:xfrm>
            <a:off x="3177616" y="2431971"/>
            <a:ext cx="503142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Efisiensi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endParaRPr lang="sv-SE" sz="1600" b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Hasil pengujian tambahan, didapatkan bahwa sistem yang telah dibangun dapat mempercepat kegiatan evaluasi zona integritas sebesar 75,49%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mengintegrasikan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kegiatan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mulai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i="1" dirty="0">
                <a:solidFill>
                  <a:schemeClr val="bg1"/>
                </a:solidFill>
              </a:rPr>
              <a:t>self-assessment,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penilaian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pendahuluan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i="1" dirty="0">
                <a:solidFill>
                  <a:schemeClr val="bg1"/>
                </a:solidFill>
              </a:rPr>
              <a:t>desk-evaluation</a:t>
            </a:r>
            <a:r>
              <a:rPr lang="en-ID" dirty="0">
                <a:solidFill>
                  <a:schemeClr val="bg1"/>
                </a:solidFill>
              </a:rPr>
              <a:t>, dan </a:t>
            </a:r>
            <a:r>
              <a:rPr lang="en-ID" i="1" dirty="0">
                <a:solidFill>
                  <a:schemeClr val="bg1"/>
                </a:solidFill>
              </a:rPr>
              <a:t>monitoring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AB8C44-99C2-AED6-1691-6D447B29F8EF}"/>
              </a:ext>
            </a:extLst>
          </p:cNvPr>
          <p:cNvSpPr/>
          <p:nvPr/>
        </p:nvSpPr>
        <p:spPr>
          <a:xfrm>
            <a:off x="3015616" y="252683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705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Saran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48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E8AAF3-73B5-6CD1-C8C1-78EEED4A7680}"/>
              </a:ext>
            </a:extLst>
          </p:cNvPr>
          <p:cNvGrpSpPr/>
          <p:nvPr/>
        </p:nvGrpSpPr>
        <p:grpSpPr>
          <a:xfrm flipH="1">
            <a:off x="6524850" y="383618"/>
            <a:ext cx="1800000" cy="4320000"/>
            <a:chOff x="896897" y="372794"/>
            <a:chExt cx="2425766" cy="614569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FEE52D-2B67-A28C-6ADC-4A1DEC8D5E6B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CE13C5-1B99-841E-C3FC-502158EFEAE9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2C7220-D5A3-7C96-6E11-09CC44D15837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7B95A4-32EE-E6B1-08F3-EFE40493DEAD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2EAA37-5DD5-3C40-9B3F-6E7744D2300C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881C9EB-0963-3C89-EC89-EB1F3E362029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EB33971-75EF-D11C-F8CA-47C3F3F1FCBD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9C5B15-E1EB-DA46-FEF4-F801B540DFFE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0DAE22-D4F8-F430-CA2E-D91E5F6432E0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2EEB3EA-B542-0A05-7909-18678220F42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0888674-9717-BB19-2F6A-5253D1F42C45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9AA8291-4446-493B-BDF9-0155A8A9414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E73F38-8D75-8A30-66FD-A41C191A1708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B6B37E2-165B-2847-BBE2-4303F40C1662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0F5FCF3-C1BC-9D6B-ED27-A51F91BD1E21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23923A-65BF-39F1-EB47-BC60930125A5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638D50-8905-12EF-C0CC-867ADE540061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957CDB-62BA-9709-A4D9-07E695719B3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B3014B7-9F14-3DA8-BA8F-35849BC94F26}"/>
              </a:ext>
            </a:extLst>
          </p:cNvPr>
          <p:cNvSpPr txBox="1"/>
          <p:nvPr/>
        </p:nvSpPr>
        <p:spPr>
          <a:xfrm>
            <a:off x="490064" y="1181240"/>
            <a:ext cx="51396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Pengembangan sistem selanjutnya untuk menerapkan login dan integrasi data pengguna menggunakan akun SSO dari BPS.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dikembangkan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advance,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progress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self-assessment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desk-evaluation.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buClr>
                <a:schemeClr val="bg1"/>
              </a:buClr>
            </a:pPr>
            <a:endParaRPr lang="en-ID" sz="12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71998" y="134225"/>
            <a:ext cx="1800000" cy="1800000"/>
          </a:xfrm>
          <a:prstGeom prst="rect">
            <a:avLst/>
          </a:prstGeom>
        </p:spPr>
      </p:pic>
      <p:sp>
        <p:nvSpPr>
          <p:cNvPr id="4" name="Google Shape;363;p41">
            <a:extLst>
              <a:ext uri="{FF2B5EF4-FFF2-40B4-BE49-F238E27FC236}">
                <a16:creationId xmlns:a16="http://schemas.microsoft.com/office/drawing/2014/main" id="{EDA3EAF8-801B-AAE0-6E6D-0A32ADD85CA5}"/>
              </a:ext>
            </a:extLst>
          </p:cNvPr>
          <p:cNvSpPr/>
          <p:nvPr/>
        </p:nvSpPr>
        <p:spPr>
          <a:xfrm>
            <a:off x="2486100" y="3860600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Google Shape;365;p41">
            <a:extLst>
              <a:ext uri="{FF2B5EF4-FFF2-40B4-BE49-F238E27FC236}">
                <a16:creationId xmlns:a16="http://schemas.microsoft.com/office/drawing/2014/main" id="{671F4242-18F7-ECF2-6DF6-F068030473A0}"/>
              </a:ext>
            </a:extLst>
          </p:cNvPr>
          <p:cNvSpPr txBox="1">
            <a:spLocks/>
          </p:cNvSpPr>
          <p:nvPr/>
        </p:nvSpPr>
        <p:spPr>
          <a:xfrm>
            <a:off x="1651051" y="2177150"/>
            <a:ext cx="5841895" cy="47407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3000" dirty="0"/>
              <a:t>TERIMA KASIH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20077B-0B7E-96F5-B4D9-17C0EC1F0837}"/>
              </a:ext>
            </a:extLst>
          </p:cNvPr>
          <p:cNvSpPr txBox="1"/>
          <p:nvPr/>
        </p:nvSpPr>
        <p:spPr>
          <a:xfrm>
            <a:off x="1080001" y="2969763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Rancang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Bangun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Sistem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Evaluasi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Zona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Integritas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Inspektorat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Utama BPS 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50CC2-7290-EA53-BAF1-D2F293EFD179}"/>
              </a:ext>
            </a:extLst>
          </p:cNvPr>
          <p:cNvSpPr txBox="1"/>
          <p:nvPr/>
        </p:nvSpPr>
        <p:spPr>
          <a:xfrm>
            <a:off x="1107525" y="3360306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  <a:latin typeface="+mj-lt"/>
              </a:rPr>
              <a:t>Muhammad Arya Septa Kovitra (221910940)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4FA5B-F1DB-D99E-587E-FAE3E03CFDC1}"/>
              </a:ext>
            </a:extLst>
          </p:cNvPr>
          <p:cNvSpPr txBox="1"/>
          <p:nvPr/>
        </p:nvSpPr>
        <p:spPr>
          <a:xfrm>
            <a:off x="3038804" y="3917611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855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23/32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vi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6ACDFAD-94F5-5DC4-9276-EBC7FC208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125" y="520159"/>
            <a:ext cx="8128000" cy="41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r>
              <a:rPr lang="en-ID" sz="2000" b="1" dirty="0">
                <a:solidFill>
                  <a:srgbClr val="FFAC1A"/>
                </a:solidFill>
                <a:latin typeface="Krona One" panose="020B0604020202020204" charset="0"/>
              </a:rPr>
              <a:t>/</a:t>
            </a:r>
            <a:r>
              <a:rPr lang="en-ID" sz="2000" b="1" spc="15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E2B342-1FFC-E73A-3D47-E731CDD2D002}"/>
              </a:ext>
            </a:extLst>
          </p:cNvPr>
          <p:cNvGrpSpPr/>
          <p:nvPr/>
        </p:nvGrpSpPr>
        <p:grpSpPr>
          <a:xfrm>
            <a:off x="1670214" y="1305432"/>
            <a:ext cx="6577857" cy="3167499"/>
            <a:chOff x="1751134" y="1424703"/>
            <a:chExt cx="6577857" cy="316749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E66679-BC6E-1687-D58D-09D92ABCDB5B}"/>
                </a:ext>
              </a:extLst>
            </p:cNvPr>
            <p:cNvSpPr/>
            <p:nvPr/>
          </p:nvSpPr>
          <p:spPr>
            <a:xfrm>
              <a:off x="3438939" y="2852530"/>
              <a:ext cx="4890052" cy="17396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Google Shape;417;p35">
              <a:extLst>
                <a:ext uri="{FF2B5EF4-FFF2-40B4-BE49-F238E27FC236}">
                  <a16:creationId xmlns:a16="http://schemas.microsoft.com/office/drawing/2014/main" id="{95CC88F4-7648-AE32-2BCD-C4B97C7AD50A}"/>
                </a:ext>
              </a:extLst>
            </p:cNvPr>
            <p:cNvSpPr/>
            <p:nvPr/>
          </p:nvSpPr>
          <p:spPr>
            <a:xfrm rot="16200000" flipH="1">
              <a:off x="3769276" y="3231219"/>
              <a:ext cx="1381394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Tools</a:t>
              </a:r>
              <a:r>
                <a:rPr lang="en-ID" b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:</a:t>
              </a:r>
              <a:endParaRPr lang="en-ID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48" name="Google Shape;406;p35">
              <a:extLst>
                <a:ext uri="{FF2B5EF4-FFF2-40B4-BE49-F238E27FC236}">
                  <a16:creationId xmlns:a16="http://schemas.microsoft.com/office/drawing/2014/main" id="{7818AADF-A5EF-067A-3EE3-DF0A4999D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335" y="3719206"/>
              <a:ext cx="3959337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402;p35">
              <a:extLst>
                <a:ext uri="{FF2B5EF4-FFF2-40B4-BE49-F238E27FC236}">
                  <a16:creationId xmlns:a16="http://schemas.microsoft.com/office/drawing/2014/main" id="{B073B1F1-5B7A-989C-19B3-3A5FC3DFD72E}"/>
                </a:ext>
              </a:extLst>
            </p:cNvPr>
            <p:cNvGrpSpPr/>
            <p:nvPr/>
          </p:nvGrpSpPr>
          <p:grpSpPr>
            <a:xfrm>
              <a:off x="1758335" y="1425608"/>
              <a:ext cx="6116710" cy="3071097"/>
              <a:chOff x="1783500" y="1290788"/>
              <a:chExt cx="6116710" cy="3071097"/>
            </a:xfrm>
          </p:grpSpPr>
          <p:cxnSp>
            <p:nvCxnSpPr>
              <p:cNvPr id="18" name="Google Shape;404;p35">
                <a:extLst>
                  <a:ext uri="{FF2B5EF4-FFF2-40B4-BE49-F238E27FC236}">
                    <a16:creationId xmlns:a16="http://schemas.microsoft.com/office/drawing/2014/main" id="{95CA882F-87C3-058B-FCB6-70E44190C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442" y="1885087"/>
                <a:ext cx="194875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406;p35">
                <a:extLst>
                  <a:ext uri="{FF2B5EF4-FFF2-40B4-BE49-F238E27FC236}">
                    <a16:creationId xmlns:a16="http://schemas.microsoft.com/office/drawing/2014/main" id="{EE788C18-E698-15D9-30C2-2DC13F51A8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0108" y="1869886"/>
                <a:ext cx="217695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407;p35">
                <a:extLst>
                  <a:ext uri="{FF2B5EF4-FFF2-40B4-BE49-F238E27FC236}">
                    <a16:creationId xmlns:a16="http://schemas.microsoft.com/office/drawing/2014/main" id="{33504038-D32F-F1E6-E6CC-87AB71E6D2B6}"/>
                  </a:ext>
                </a:extLst>
              </p:cNvPr>
              <p:cNvCxnSpPr/>
              <p:nvPr/>
            </p:nvCxnSpPr>
            <p:spPr>
              <a:xfrm rot="5400000">
                <a:off x="5898731" y="2783951"/>
                <a:ext cx="179673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409;p35">
                <a:extLst>
                  <a:ext uri="{FF2B5EF4-FFF2-40B4-BE49-F238E27FC236}">
                    <a16:creationId xmlns:a16="http://schemas.microsoft.com/office/drawing/2014/main" id="{ED7AC9FA-E005-E400-9A58-058027CC647A}"/>
                  </a:ext>
                </a:extLst>
              </p:cNvPr>
              <p:cNvCxnSpPr/>
              <p:nvPr/>
            </p:nvCxnSpPr>
            <p:spPr>
              <a:xfrm rot="10800000">
                <a:off x="4040852" y="1327376"/>
                <a:ext cx="0" cy="111641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412;p35">
                <a:extLst>
                  <a:ext uri="{FF2B5EF4-FFF2-40B4-BE49-F238E27FC236}">
                    <a16:creationId xmlns:a16="http://schemas.microsoft.com/office/drawing/2014/main" id="{79AD64D2-AE23-D8DF-070B-813148A06F7D}"/>
                  </a:ext>
                </a:extLst>
              </p:cNvPr>
              <p:cNvSpPr/>
              <p:nvPr/>
            </p:nvSpPr>
            <p:spPr>
              <a:xfrm rot="16200000" flipH="1">
                <a:off x="6202798" y="2664472"/>
                <a:ext cx="1188600" cy="2206225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414;p35">
                <a:extLst>
                  <a:ext uri="{FF2B5EF4-FFF2-40B4-BE49-F238E27FC236}">
                    <a16:creationId xmlns:a16="http://schemas.microsoft.com/office/drawing/2014/main" id="{E2B60956-3626-1DCA-116E-6EFC03AD6673}"/>
                  </a:ext>
                </a:extLst>
              </p:cNvPr>
              <p:cNvSpPr/>
              <p:nvPr/>
            </p:nvSpPr>
            <p:spPr>
              <a:xfrm rot="16200000" flipH="1">
                <a:off x="6202798" y="1097146"/>
                <a:ext cx="1188600" cy="1575884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415;p35">
                <a:extLst>
                  <a:ext uri="{FF2B5EF4-FFF2-40B4-BE49-F238E27FC236}">
                    <a16:creationId xmlns:a16="http://schemas.microsoft.com/office/drawing/2014/main" id="{F4F12E72-FD61-AFC2-0F31-8BA65CFEE95E}"/>
                  </a:ext>
                </a:extLst>
              </p:cNvPr>
              <p:cNvSpPr/>
              <p:nvPr/>
            </p:nvSpPr>
            <p:spPr>
              <a:xfrm rot="16200000" flipH="1">
                <a:off x="3996574" y="1097147"/>
                <a:ext cx="1188600" cy="1575881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416;p35">
                <a:extLst>
                  <a:ext uri="{FF2B5EF4-FFF2-40B4-BE49-F238E27FC236}">
                    <a16:creationId xmlns:a16="http://schemas.microsoft.com/office/drawing/2014/main" id="{D34FBD69-91B1-C25E-25D1-4EEB4591A328}"/>
                  </a:ext>
                </a:extLst>
              </p:cNvPr>
              <p:cNvSpPr/>
              <p:nvPr/>
            </p:nvSpPr>
            <p:spPr>
              <a:xfrm rot="-5400000" flipH="1">
                <a:off x="1783500" y="1291275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417;p35">
                <a:extLst>
                  <a:ext uri="{FF2B5EF4-FFF2-40B4-BE49-F238E27FC236}">
                    <a16:creationId xmlns:a16="http://schemas.microsoft.com/office/drawing/2014/main" id="{4E200FFA-F128-40E9-083E-E98C58DF4EEB}"/>
                  </a:ext>
                </a:extLst>
              </p:cNvPr>
              <p:cNvSpPr/>
              <p:nvPr/>
            </p:nvSpPr>
            <p:spPr>
              <a:xfrm rot="16200000" flipH="1">
                <a:off x="1791232" y="2990086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026" name="Picture 2" descr="Tentang Kami | RB BPS">
              <a:extLst>
                <a:ext uri="{FF2B5EF4-FFF2-40B4-BE49-F238E27FC236}">
                  <a16:creationId xmlns:a16="http://schemas.microsoft.com/office/drawing/2014/main" id="{1B868CEF-89AA-4050-201D-48531BAB3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134" y="1424703"/>
              <a:ext cx="1231493" cy="115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EMBANGUNAN ZONA INTEGRITAS: ANTARA TUJUAN DAN JIWA">
              <a:extLst>
                <a:ext uri="{FF2B5EF4-FFF2-40B4-BE49-F238E27FC236}">
                  <a16:creationId xmlns:a16="http://schemas.microsoft.com/office/drawing/2014/main" id="{10CFDEB9-56C6-75E7-48D3-32A877752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122" y="1468034"/>
              <a:ext cx="1467056" cy="1124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C72B8EA-FC5F-EF21-4E7E-2C1830B1C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6006" y="1482956"/>
              <a:ext cx="911856" cy="647123"/>
            </a:xfrm>
            <a:prstGeom prst="rect">
              <a:avLst/>
            </a:prstGeom>
          </p:spPr>
        </p:pic>
        <p:sp>
          <p:nvSpPr>
            <p:cNvPr id="36" name="Google Shape;419;p35">
              <a:extLst>
                <a:ext uri="{FF2B5EF4-FFF2-40B4-BE49-F238E27FC236}">
                  <a16:creationId xmlns:a16="http://schemas.microsoft.com/office/drawing/2014/main" id="{7385CD1D-49EE-3878-9DD9-A9D4849762E7}"/>
                </a:ext>
              </a:extLst>
            </p:cNvPr>
            <p:cNvSpPr txBox="1"/>
            <p:nvPr/>
          </p:nvSpPr>
          <p:spPr>
            <a:xfrm>
              <a:off x="6195334" y="2109153"/>
              <a:ext cx="1190330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Inspektorat Utama</a:t>
              </a:r>
              <a:endParaRPr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42" name="Picture 4" descr="Google Sheets: Online Spreadsheet Editor | Google Workspace">
              <a:extLst>
                <a:ext uri="{FF2B5EF4-FFF2-40B4-BE49-F238E27FC236}">
                  <a16:creationId xmlns:a16="http://schemas.microsoft.com/office/drawing/2014/main" id="{61471D2B-11D0-BDA7-1741-56BFE35D3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289" y="3594182"/>
              <a:ext cx="992224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Google Drive on the App Store">
              <a:extLst>
                <a:ext uri="{FF2B5EF4-FFF2-40B4-BE49-F238E27FC236}">
                  <a16:creationId xmlns:a16="http://schemas.microsoft.com/office/drawing/2014/main" id="{B4BC9692-D984-1F0B-81A3-5715AE400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147" y="3594182"/>
              <a:ext cx="900416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4A7B6B-E1D1-6209-294B-D7A4D48D4C65}"/>
                </a:ext>
              </a:extLst>
            </p:cNvPr>
            <p:cNvSpPr txBox="1"/>
            <p:nvPr/>
          </p:nvSpPr>
          <p:spPr>
            <a:xfrm>
              <a:off x="5731252" y="3302463"/>
              <a:ext cx="17080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Tools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: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2C763C-519A-0E5A-6152-DFFCB2C0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8566" y="3409950"/>
              <a:ext cx="1103807" cy="10800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7BA31D-B288-6B43-0CF9-5B7C02A4FC49}"/>
                </a:ext>
              </a:extLst>
            </p:cNvPr>
            <p:cNvSpPr txBox="1"/>
            <p:nvPr/>
          </p:nvSpPr>
          <p:spPr>
            <a:xfrm>
              <a:off x="1766068" y="3208508"/>
              <a:ext cx="12314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Perlu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dibangun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E-Zona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Integritas</a:t>
              </a:r>
              <a:endPara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48A64F-665F-C619-0443-A6DDF52913E1}"/>
                </a:ext>
              </a:extLst>
            </p:cNvPr>
            <p:cNvSpPr txBox="1"/>
            <p:nvPr/>
          </p:nvSpPr>
          <p:spPr>
            <a:xfrm>
              <a:off x="3852093" y="3148575"/>
              <a:ext cx="1160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Pedoman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: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D7E494-7875-5837-84D3-DF5707D4D892}"/>
                </a:ext>
              </a:extLst>
            </p:cNvPr>
            <p:cNvSpPr txBox="1"/>
            <p:nvPr/>
          </p:nvSpPr>
          <p:spPr>
            <a:xfrm>
              <a:off x="3438939" y="2870094"/>
              <a:ext cx="48900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rgbClr val="FF0000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Permasalahan</a:t>
              </a:r>
              <a:endParaRPr lang="en-ID" b="1" dirty="0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72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manual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google sheets dan google drive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mengisi</a:t>
            </a:r>
            <a:r>
              <a:rPr lang="en-ID" sz="1200" dirty="0">
                <a:solidFill>
                  <a:schemeClr val="bg1"/>
                </a:solidFill>
              </a:rPr>
              <a:t> LKE di </a:t>
            </a:r>
            <a:r>
              <a:rPr lang="en-ID" sz="1200" b="1" dirty="0">
                <a:solidFill>
                  <a:schemeClr val="bg1"/>
                </a:solidFill>
              </a:rPr>
              <a:t>google sheets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menggunggah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b="1" dirty="0">
                <a:solidFill>
                  <a:schemeClr val="bg1"/>
                </a:solidFill>
              </a:rPr>
              <a:t>google drive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serta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melampirkan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tautan</a:t>
            </a:r>
            <a:r>
              <a:rPr lang="en-ID" sz="1200" dirty="0">
                <a:solidFill>
                  <a:schemeClr val="bg1"/>
                </a:solidFill>
              </a:rPr>
              <a:t> folder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pada </a:t>
            </a:r>
            <a:r>
              <a:rPr lang="en-ID" sz="1200" dirty="0" err="1">
                <a:solidFill>
                  <a:schemeClr val="bg1"/>
                </a:solidFill>
              </a:rPr>
              <a:t>kolom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yang </a:t>
            </a:r>
            <a:r>
              <a:rPr lang="en-ID" sz="1200" dirty="0" err="1">
                <a:solidFill>
                  <a:schemeClr val="bg1"/>
                </a:solidFill>
              </a:rPr>
              <a:t>ada</a:t>
            </a:r>
            <a:r>
              <a:rPr lang="en-ID" sz="1200" dirty="0">
                <a:solidFill>
                  <a:schemeClr val="bg1"/>
                </a:solidFill>
              </a:rPr>
              <a:t> di LKE. Proses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melibatkan</a:t>
            </a:r>
            <a:r>
              <a:rPr lang="en-ID" sz="1200" dirty="0">
                <a:solidFill>
                  <a:schemeClr val="bg1"/>
                </a:solidFill>
              </a:rPr>
              <a:t> dua </a:t>
            </a:r>
            <a:r>
              <a:rPr lang="en-ID" sz="1200" b="1" dirty="0" err="1">
                <a:solidFill>
                  <a:schemeClr val="bg1"/>
                </a:solidFill>
              </a:rPr>
              <a:t>aplikasi</a:t>
            </a:r>
            <a:r>
              <a:rPr lang="en-ID" sz="1200" b="1" dirty="0">
                <a:solidFill>
                  <a:schemeClr val="bg1"/>
                </a:solidFill>
              </a:rPr>
              <a:t> </a:t>
            </a:r>
            <a:r>
              <a:rPr lang="en-ID" sz="1200" b="1" dirty="0" err="1">
                <a:solidFill>
                  <a:schemeClr val="bg1"/>
                </a:solidFill>
              </a:rPr>
              <a:t>terpisah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aktivitas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diakses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melalui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aplikasi</a:t>
            </a: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9B97C1-57B1-04D6-18C2-FC4C54933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3286018"/>
            <a:ext cx="7974413" cy="1440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3FE9967-BA12-A888-2427-5B73F3397CED}"/>
              </a:ext>
            </a:extLst>
          </p:cNvPr>
          <p:cNvSpPr/>
          <p:nvPr/>
        </p:nvSpPr>
        <p:spPr>
          <a:xfrm>
            <a:off x="690457" y="4719977"/>
            <a:ext cx="5836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sv-SE" sz="1200" i="1" dirty="0">
                <a:solidFill>
                  <a:srgbClr val="FF0000"/>
                </a:solidFill>
              </a:rPr>
              <a:t>*  </a:t>
            </a:r>
            <a:r>
              <a:rPr lang="sv-SE" sz="1200" dirty="0">
                <a:solidFill>
                  <a:srgbClr val="FF0000"/>
                </a:solidFill>
              </a:rPr>
              <a:t>Memerlukan waktu 1 menit 47 detik dalam menjawab satu pertanyaan</a:t>
            </a:r>
            <a:endParaRPr lang="sv-SE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7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158B97-B5CE-8A58-CCC4-C32BCFB1D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AA509-A1FF-4D39-8D89-A67B24D5C54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8ACDDA-7FBE-E745-5114-A43E4264E37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742DCB-8B03-DDFD-2844-D3309AAD6CF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4C77B6-F23B-56DA-BD1B-CE640B37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Lampiran</a:t>
            </a:r>
            <a:br>
              <a:rPr lang="en-US" dirty="0"/>
            </a:b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BF80E-8A66-B78F-E19C-E196C930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49" y="1311666"/>
            <a:ext cx="6429676" cy="32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5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CBC90B5-AC95-BEDE-5542-7D14D4D7C3C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0ACC7B-7BDE-18FE-346F-9E98C7BA1FC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BF400B-DB68-657F-0E86-D337B8AC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F93D7-D946-5B88-DBF4-F6288452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43" y="110469"/>
            <a:ext cx="6985359" cy="1778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E487D-356A-BE65-33DF-117F80D3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25" y="1968296"/>
            <a:ext cx="3600000" cy="1682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6C478D-9802-B7C4-B617-CCD15A5A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900" y="1998436"/>
            <a:ext cx="3600000" cy="1622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311B23-6213-0CC3-3BA5-4CB45B7B0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022" y="3833061"/>
            <a:ext cx="3600000" cy="9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8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2E60C1-7292-16D5-B939-6E722F7DC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B32EF-A013-D00E-A2E6-4000D1E0C1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3E4D24-5027-F880-D1A0-56FF7067674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DD1C235-3CCF-8E74-2168-FF4FA7C263F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5772BD-D689-C84E-A270-FE5D7739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83147-4EDE-8406-7FA8-BA4347AD5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3" y="559581"/>
            <a:ext cx="3937202" cy="3232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9B8D3-D739-D40B-2EEA-3E6E524F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02" y="535000"/>
            <a:ext cx="3708591" cy="32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97C257-05C6-BECD-529E-E5AC89F5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62" y="108781"/>
            <a:ext cx="5400391" cy="2596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EA452-AC22-80A7-CF6D-2FA5AA72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9" y="2912946"/>
            <a:ext cx="3600000" cy="1497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67C7E-25B0-C3EF-B3A0-A9F0372F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67" y="2912946"/>
            <a:ext cx="3600000" cy="13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2AABF9-D8EE-2395-B4BB-B8F34F07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4" y="86627"/>
            <a:ext cx="4320000" cy="3606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C5B35-D2B8-4BD9-2D27-DEEA4E4E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4" y="86626"/>
            <a:ext cx="468860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4B7FD1-991F-AF23-B475-8519F977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3" y="901614"/>
            <a:ext cx="7855354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5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4999" y="1310712"/>
            <a:ext cx="7784107" cy="3501919"/>
          </a:xfrm>
        </p:spPr>
        <p:txBody>
          <a:bodyPr/>
          <a:lstStyle/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 err="1"/>
              <a:t>Seberapa</a:t>
            </a:r>
            <a:r>
              <a:rPr lang="en-US" dirty="0"/>
              <a:t> Urgent/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i="1" dirty="0"/>
              <a:t>deployment</a:t>
            </a:r>
            <a:r>
              <a:rPr lang="en-US" dirty="0"/>
              <a:t> / </a:t>
            </a:r>
            <a:r>
              <a:rPr lang="en-US" i="1" dirty="0"/>
              <a:t>install </a:t>
            </a:r>
            <a:r>
              <a:rPr lang="en-US" dirty="0" err="1"/>
              <a:t>sistem</a:t>
            </a:r>
            <a:r>
              <a:rPr lang="en-US" dirty="0"/>
              <a:t> pada </a:t>
            </a:r>
            <a:r>
              <a:rPr lang="en-US" dirty="0" err="1"/>
              <a:t>lingkungan</a:t>
            </a:r>
            <a:r>
              <a:rPr lang="en-US" dirty="0"/>
              <a:t> BPS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pembangunan</a:t>
            </a:r>
            <a:r>
              <a:rPr lang="en-US" dirty="0"/>
              <a:t> dan </a:t>
            </a:r>
            <a:r>
              <a:rPr lang="en-US" dirty="0" err="1"/>
              <a:t>evaluasi</a:t>
            </a:r>
            <a:r>
              <a:rPr lang="en-US" dirty="0"/>
              <a:t> ZI pada </a:t>
            </a:r>
            <a:r>
              <a:rPr lang="en-US" dirty="0" err="1"/>
              <a:t>tahun</a:t>
            </a:r>
            <a:r>
              <a:rPr lang="en-US" dirty="0"/>
              <a:t> 2024</a:t>
            </a:r>
          </a:p>
          <a:p>
            <a:pPr marL="139700" indent="0"/>
            <a:endParaRPr lang="en-US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/>
              <a:t>Timeline </a:t>
            </a:r>
            <a:r>
              <a:rPr lang="en-US" dirty="0" err="1"/>
              <a:t>pengajuan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tahunnya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BPS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kuota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KemenPanRB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April-Mei, </a:t>
            </a:r>
            <a:r>
              <a:rPr lang="en-US" dirty="0" err="1"/>
              <a:t>tahun</a:t>
            </a:r>
            <a:r>
              <a:rPr lang="en-US" dirty="0"/>
              <a:t> 2023(1 April </a:t>
            </a:r>
            <a:r>
              <a:rPr lang="en-US" dirty="0" err="1"/>
              <a:t>hingga</a:t>
            </a:r>
            <a:r>
              <a:rPr lang="en-US" dirty="0"/>
              <a:t> 31 Mei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 err="1"/>
              <a:t>Pemetaan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endParaRPr lang="en-US" dirty="0"/>
          </a:p>
          <a:p>
            <a:pPr marL="139700" indent="0"/>
            <a:r>
              <a:rPr lang="en-US" dirty="0"/>
              <a:t>				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535000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AA133-7C22-0211-B97A-B1F818E5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54" y="3116909"/>
            <a:ext cx="2941591" cy="19607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817C6D-3349-A0C4-890B-9F07199BEE79}"/>
              </a:ext>
            </a:extLst>
          </p:cNvPr>
          <p:cNvSpPr/>
          <p:nvPr/>
        </p:nvSpPr>
        <p:spPr>
          <a:xfrm>
            <a:off x="4353339" y="3214315"/>
            <a:ext cx="4575916" cy="173967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Google Shape;417;p35">
            <a:extLst>
              <a:ext uri="{FF2B5EF4-FFF2-40B4-BE49-F238E27FC236}">
                <a16:creationId xmlns:a16="http://schemas.microsoft.com/office/drawing/2014/main" id="{CC890E83-6F1A-DF57-3AC7-E9D701C8BCD1}"/>
              </a:ext>
            </a:extLst>
          </p:cNvPr>
          <p:cNvSpPr/>
          <p:nvPr/>
        </p:nvSpPr>
        <p:spPr>
          <a:xfrm rot="16200000" flipH="1">
            <a:off x="4683676" y="3593004"/>
            <a:ext cx="1381394" cy="1188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Tools</a:t>
            </a:r>
            <a:r>
              <a:rPr lang="en-ID" b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lang="en-ID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" name="Picture 4" descr="Google Sheets: Online Spreadsheet Editor | Google Workspace">
            <a:extLst>
              <a:ext uri="{FF2B5EF4-FFF2-40B4-BE49-F238E27FC236}">
                <a16:creationId xmlns:a16="http://schemas.microsoft.com/office/drawing/2014/main" id="{BB078DF9-91B1-0806-8A9A-9D0EAFE8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9" y="3955967"/>
            <a:ext cx="992224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Google Drive on the App Store">
            <a:extLst>
              <a:ext uri="{FF2B5EF4-FFF2-40B4-BE49-F238E27FC236}">
                <a16:creationId xmlns:a16="http://schemas.microsoft.com/office/drawing/2014/main" id="{934BC7B2-1D9B-98A6-C0EE-F7D86A8CC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47" y="3955967"/>
            <a:ext cx="900416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0D92A-8CA8-4C52-7612-6381F74174AD}"/>
              </a:ext>
            </a:extLst>
          </p:cNvPr>
          <p:cNvSpPr txBox="1"/>
          <p:nvPr/>
        </p:nvSpPr>
        <p:spPr>
          <a:xfrm>
            <a:off x="6645652" y="3664248"/>
            <a:ext cx="1708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Tools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24B88B-ACDD-C9E3-8364-A0D67E96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966" y="3771735"/>
            <a:ext cx="1103807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96B90E-B46D-B3DD-958C-085567362F86}"/>
              </a:ext>
            </a:extLst>
          </p:cNvPr>
          <p:cNvSpPr txBox="1"/>
          <p:nvPr/>
        </p:nvSpPr>
        <p:spPr>
          <a:xfrm>
            <a:off x="4766493" y="3510360"/>
            <a:ext cx="1160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Pedoman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E9CEF-3FDB-3E40-6FAD-74B5DBBC714D}"/>
              </a:ext>
            </a:extLst>
          </p:cNvPr>
          <p:cNvSpPr txBox="1"/>
          <p:nvPr/>
        </p:nvSpPr>
        <p:spPr>
          <a:xfrm>
            <a:off x="4353339" y="3231879"/>
            <a:ext cx="4890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rPr>
              <a:t>Permasalahan</a:t>
            </a:r>
            <a:endParaRPr lang="en-ID" b="1" dirty="0">
              <a:solidFill>
                <a:srgbClr val="FF0000"/>
              </a:solidFill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516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SDLC waterfall?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Karena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subject matter juga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nonfungsional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proses-proses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nantinya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non-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menitikberatkan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perilaku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dimiliki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berkerja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kedepannya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 dan SUS</a:t>
            </a:r>
          </a:p>
          <a:p>
            <a:pPr marL="139700" indent="0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testing(Software Tester):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tester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paham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SUS : </a:t>
            </a:r>
            <a:r>
              <a:rPr lang="nn-N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 mengetahui persepsi subjektif pengguna terhadap kegunaan, hasil dari interaksi dengan sistem</a:t>
            </a:r>
          </a:p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0091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226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7018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5738044-84F4-1FF5-F052-0BC61A025C77}"/>
              </a:ext>
            </a:extLst>
          </p:cNvPr>
          <p:cNvSpPr txBox="1">
            <a:spLocks/>
          </p:cNvSpPr>
          <p:nvPr/>
        </p:nvSpPr>
        <p:spPr>
          <a:xfrm>
            <a:off x="437959" y="626282"/>
            <a:ext cx="7784107" cy="435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Seberapa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ketemu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stakeholder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requirement analysis dan 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(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Oktober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- 09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Desember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2022)</a:t>
            </a:r>
          </a:p>
          <a:p>
            <a:pPr marL="139700" indent="0"/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implementation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(06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2023-24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Maret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Integrasi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efektif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daripada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854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">
            <a:extLst>
              <a:ext uri="{FF2B5EF4-FFF2-40B4-BE49-F238E27FC236}">
                <a16:creationId xmlns:a16="http://schemas.microsoft.com/office/drawing/2014/main" id="{42328898-5478-552C-BAC7-D32E1DB49E83}"/>
              </a:ext>
            </a:extLst>
          </p:cNvPr>
          <p:cNvSpPr/>
          <p:nvPr/>
        </p:nvSpPr>
        <p:spPr>
          <a:xfrm>
            <a:off x="-885872" y="3913865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;p3">
            <a:extLst>
              <a:ext uri="{FF2B5EF4-FFF2-40B4-BE49-F238E27FC236}">
                <a16:creationId xmlns:a16="http://schemas.microsoft.com/office/drawing/2014/main" id="{3AC2014F-B688-737E-D46D-3D5E439441B5}"/>
              </a:ext>
            </a:extLst>
          </p:cNvPr>
          <p:cNvSpPr/>
          <p:nvPr/>
        </p:nvSpPr>
        <p:spPr>
          <a:xfrm>
            <a:off x="0" y="-1182237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13A7B8CD-DA0E-F762-F4DD-AE0C4D96153C}"/>
              </a:ext>
            </a:extLst>
          </p:cNvPr>
          <p:cNvSpPr txBox="1">
            <a:spLocks/>
          </p:cNvSpPr>
          <p:nvPr/>
        </p:nvSpPr>
        <p:spPr>
          <a:xfrm>
            <a:off x="2540802" y="2805869"/>
            <a:ext cx="3898098" cy="953466"/>
          </a:xfrm>
          <a:prstGeom prst="rect">
            <a:avLst/>
          </a:prstGeom>
          <a:noFill/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0" tIns="17145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rona One"/>
              <a:buNone/>
              <a:defRPr sz="45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541145" algn="l"/>
              </a:tabLst>
            </a:pPr>
            <a:r>
              <a:rPr lang="en-ID" sz="6000" spc="-815" dirty="0"/>
              <a:t> 0</a:t>
            </a:r>
            <a:r>
              <a:rPr lang="en-ID" sz="6000" spc="-835" dirty="0"/>
              <a:t>3</a:t>
            </a:r>
            <a:r>
              <a:rPr lang="en-ID" sz="6000" dirty="0"/>
              <a:t>	   </a:t>
            </a:r>
            <a:r>
              <a:rPr lang="en-ID" sz="6000" spc="-135" dirty="0"/>
              <a:t>04</a:t>
            </a:r>
            <a:endParaRPr lang="en-ID" sz="6000" dirty="0"/>
          </a:p>
        </p:txBody>
      </p:sp>
      <p:sp>
        <p:nvSpPr>
          <p:cNvPr id="47" name="object 8">
            <a:extLst>
              <a:ext uri="{FF2B5EF4-FFF2-40B4-BE49-F238E27FC236}">
                <a16:creationId xmlns:a16="http://schemas.microsoft.com/office/drawing/2014/main" id="{66B2F4FA-A38B-9F90-446B-3CCF52816588}"/>
              </a:ext>
            </a:extLst>
          </p:cNvPr>
          <p:cNvSpPr txBox="1"/>
          <p:nvPr/>
        </p:nvSpPr>
        <p:spPr>
          <a:xfrm>
            <a:off x="811497" y="1255399"/>
            <a:ext cx="1806575" cy="1106713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000" b="1" spc="70" dirty="0">
                <a:solidFill>
                  <a:schemeClr val="bg1"/>
                </a:solidFill>
                <a:latin typeface="Tahoma"/>
                <a:cs typeface="Tahoma"/>
              </a:rPr>
              <a:t>Pendahuluan</a:t>
            </a:r>
            <a:endParaRPr sz="2000" dirty="0">
              <a:solidFill>
                <a:schemeClr val="bg1"/>
              </a:solidFill>
              <a:latin typeface="Tahoma"/>
              <a:cs typeface="Tahoma"/>
            </a:endParaRPr>
          </a:p>
          <a:p>
            <a:pPr marR="8255" algn="r">
              <a:lnSpc>
                <a:spcPct val="100000"/>
              </a:lnSpc>
              <a:spcBef>
                <a:spcPts val="405"/>
              </a:spcBef>
            </a:pPr>
            <a:r>
              <a:rPr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L</a:t>
            </a:r>
            <a:r>
              <a:rPr sz="1400" spc="200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-5" dirty="0">
                <a:solidFill>
                  <a:schemeClr val="bg1"/>
                </a:solidFill>
                <a:latin typeface="Lucida Sans Unicode"/>
                <a:cs typeface="Lucida Sans Unicode"/>
              </a:rPr>
              <a:t>t</a:t>
            </a:r>
            <a:r>
              <a:rPr sz="1400" spc="200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-45" dirty="0">
                <a:solidFill>
                  <a:schemeClr val="bg1"/>
                </a:solidFill>
                <a:latin typeface="Lucida Sans Unicode"/>
                <a:cs typeface="Lucida Sans Unicode"/>
              </a:rPr>
              <a:t>r</a:t>
            </a:r>
            <a:r>
              <a:rPr sz="1400" spc="-155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1400" spc="90" dirty="0">
                <a:solidFill>
                  <a:schemeClr val="bg1"/>
                </a:solidFill>
                <a:latin typeface="Lucida Sans Unicode"/>
                <a:cs typeface="Lucida Sans Unicode"/>
              </a:rPr>
              <a:t>B</a:t>
            </a:r>
            <a:r>
              <a:rPr sz="1400" spc="120" dirty="0">
                <a:solidFill>
                  <a:schemeClr val="bg1"/>
                </a:solidFill>
                <a:latin typeface="Lucida Sans Unicode"/>
                <a:cs typeface="Lucida Sans Unicode"/>
              </a:rPr>
              <a:t>e</a:t>
            </a:r>
            <a:r>
              <a:rPr sz="14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l</a:t>
            </a:r>
            <a:r>
              <a:rPr sz="1400" spc="200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-75" dirty="0">
                <a:solidFill>
                  <a:schemeClr val="bg1"/>
                </a:solidFill>
                <a:latin typeface="Lucida Sans Unicode"/>
                <a:cs typeface="Lucida Sans Unicode"/>
              </a:rPr>
              <a:t>k</a:t>
            </a:r>
            <a:r>
              <a:rPr sz="1400" spc="200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25" dirty="0">
                <a:solidFill>
                  <a:schemeClr val="bg1"/>
                </a:solidFill>
                <a:latin typeface="Lucida Sans Unicode"/>
                <a:cs typeface="Lucida Sans Unicode"/>
              </a:rPr>
              <a:t>n</a:t>
            </a:r>
            <a:r>
              <a:rPr sz="1400" spc="90" dirty="0">
                <a:solidFill>
                  <a:schemeClr val="bg1"/>
                </a:solidFill>
                <a:latin typeface="Lucida Sans Unicode"/>
                <a:cs typeface="Lucida Sans Unicode"/>
              </a:rPr>
              <a:t>g</a:t>
            </a:r>
            <a:endParaRPr sz="1400" dirty="0">
              <a:solidFill>
                <a:schemeClr val="bg1"/>
              </a:solidFill>
              <a:latin typeface="Lucida Sans Unicode"/>
              <a:cs typeface="Lucida Sans Unicode"/>
            </a:endParaRPr>
          </a:p>
          <a:p>
            <a:pPr marL="247015" marR="5080" indent="1181735" algn="r">
              <a:lnSpc>
                <a:spcPts val="1650"/>
              </a:lnSpc>
              <a:spcBef>
                <a:spcPts val="125"/>
              </a:spcBef>
            </a:pPr>
            <a:r>
              <a:rPr sz="1400" spc="90" dirty="0">
                <a:solidFill>
                  <a:schemeClr val="bg1"/>
                </a:solidFill>
                <a:latin typeface="Lucida Sans Unicode"/>
                <a:cs typeface="Lucida Sans Unicode"/>
              </a:rPr>
              <a:t>d</a:t>
            </a:r>
            <a:r>
              <a:rPr sz="1400" spc="200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30" dirty="0">
                <a:solidFill>
                  <a:schemeClr val="bg1"/>
                </a:solidFill>
                <a:latin typeface="Lucida Sans Unicode"/>
                <a:cs typeface="Lucida Sans Unicode"/>
              </a:rPr>
              <a:t>n  </a:t>
            </a:r>
            <a:r>
              <a:rPr sz="1400" spc="-140" dirty="0">
                <a:solidFill>
                  <a:schemeClr val="bg1"/>
                </a:solidFill>
                <a:latin typeface="Lucida Sans Unicode"/>
                <a:cs typeface="Lucida Sans Unicode"/>
              </a:rPr>
              <a:t>T</a:t>
            </a:r>
            <a:r>
              <a:rPr sz="1400" spc="25" dirty="0">
                <a:solidFill>
                  <a:schemeClr val="bg1"/>
                </a:solidFill>
                <a:latin typeface="Lucida Sans Unicode"/>
                <a:cs typeface="Lucida Sans Unicode"/>
              </a:rPr>
              <a:t>u</a:t>
            </a:r>
            <a:r>
              <a:rPr sz="1400" spc="-55" dirty="0">
                <a:solidFill>
                  <a:schemeClr val="bg1"/>
                </a:solidFill>
                <a:latin typeface="Lucida Sans Unicode"/>
                <a:cs typeface="Lucida Sans Unicode"/>
              </a:rPr>
              <a:t>j</a:t>
            </a:r>
            <a:r>
              <a:rPr sz="1400" spc="25" dirty="0">
                <a:solidFill>
                  <a:schemeClr val="bg1"/>
                </a:solidFill>
                <a:latin typeface="Lucida Sans Unicode"/>
                <a:cs typeface="Lucida Sans Unicode"/>
              </a:rPr>
              <a:t>u</a:t>
            </a:r>
            <a:r>
              <a:rPr sz="1400" spc="195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40" dirty="0">
                <a:solidFill>
                  <a:schemeClr val="bg1"/>
                </a:solidFill>
                <a:latin typeface="Lucida Sans Unicode"/>
                <a:cs typeface="Lucida Sans Unicode"/>
              </a:rPr>
              <a:t>n</a:t>
            </a:r>
            <a:r>
              <a:rPr sz="1400" spc="-16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sz="1400" spc="75" dirty="0">
                <a:solidFill>
                  <a:schemeClr val="bg1"/>
                </a:solidFill>
                <a:latin typeface="Lucida Sans Unicode"/>
                <a:cs typeface="Lucida Sans Unicode"/>
              </a:rPr>
              <a:t>P</a:t>
            </a:r>
            <a:r>
              <a:rPr sz="1400" spc="85" dirty="0">
                <a:solidFill>
                  <a:schemeClr val="bg1"/>
                </a:solidFill>
                <a:latin typeface="Lucida Sans Unicode"/>
                <a:cs typeface="Lucida Sans Unicode"/>
              </a:rPr>
              <a:t>e</a:t>
            </a:r>
            <a:r>
              <a:rPr sz="1400" spc="25" dirty="0">
                <a:solidFill>
                  <a:schemeClr val="bg1"/>
                </a:solidFill>
                <a:latin typeface="Lucida Sans Unicode"/>
                <a:cs typeface="Lucida Sans Unicode"/>
              </a:rPr>
              <a:t>n</a:t>
            </a:r>
            <a:r>
              <a:rPr sz="1400" spc="114" dirty="0">
                <a:solidFill>
                  <a:schemeClr val="bg1"/>
                </a:solidFill>
                <a:latin typeface="Lucida Sans Unicode"/>
                <a:cs typeface="Lucida Sans Unicode"/>
              </a:rPr>
              <a:t>e</a:t>
            </a:r>
            <a:r>
              <a:rPr sz="14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li</a:t>
            </a:r>
            <a:r>
              <a:rPr sz="1400" spc="-5" dirty="0">
                <a:solidFill>
                  <a:schemeClr val="bg1"/>
                </a:solidFill>
                <a:latin typeface="Lucida Sans Unicode"/>
                <a:cs typeface="Lucida Sans Unicode"/>
              </a:rPr>
              <a:t>t</a:t>
            </a:r>
            <a:r>
              <a:rPr sz="1400" spc="-35" dirty="0">
                <a:solidFill>
                  <a:schemeClr val="bg1"/>
                </a:solidFill>
                <a:latin typeface="Lucida Sans Unicode"/>
                <a:cs typeface="Lucida Sans Unicode"/>
              </a:rPr>
              <a:t>i</a:t>
            </a:r>
            <a:r>
              <a:rPr sz="1400" spc="195" dirty="0">
                <a:solidFill>
                  <a:schemeClr val="bg1"/>
                </a:solidFill>
                <a:latin typeface="Lucida Sans Unicode"/>
                <a:cs typeface="Lucida Sans Unicode"/>
              </a:rPr>
              <a:t>a</a:t>
            </a:r>
            <a:r>
              <a:rPr sz="1400" spc="40" dirty="0">
                <a:solidFill>
                  <a:schemeClr val="bg1"/>
                </a:solidFill>
                <a:latin typeface="Lucida Sans Unicode"/>
                <a:cs typeface="Lucida Sans Unicode"/>
              </a:rPr>
              <a:t>n</a:t>
            </a:r>
            <a:endParaRPr sz="14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50" name="object 8">
            <a:extLst>
              <a:ext uri="{FF2B5EF4-FFF2-40B4-BE49-F238E27FC236}">
                <a16:creationId xmlns:a16="http://schemas.microsoft.com/office/drawing/2014/main" id="{8001F771-3ED2-2266-3DEC-AA9AA62111CA}"/>
              </a:ext>
            </a:extLst>
          </p:cNvPr>
          <p:cNvSpPr txBox="1"/>
          <p:nvPr/>
        </p:nvSpPr>
        <p:spPr>
          <a:xfrm>
            <a:off x="811497" y="2805869"/>
            <a:ext cx="1806575" cy="1181093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2000" b="1" spc="70" dirty="0">
                <a:solidFill>
                  <a:schemeClr val="bg1"/>
                </a:solidFill>
                <a:latin typeface="Tahoma"/>
                <a:cs typeface="Tahoma"/>
              </a:rPr>
              <a:t>Hasil dan </a:t>
            </a:r>
            <a:r>
              <a:rPr lang="en-US" sz="2000" b="1" spc="70" dirty="0" err="1">
                <a:solidFill>
                  <a:schemeClr val="bg1"/>
                </a:solidFill>
                <a:latin typeface="Tahoma"/>
                <a:cs typeface="Tahoma"/>
              </a:rPr>
              <a:t>Pembahasan</a:t>
            </a:r>
            <a:endParaRPr sz="2000" dirty="0">
              <a:solidFill>
                <a:schemeClr val="bg1"/>
              </a:solidFill>
              <a:latin typeface="Tahoma"/>
              <a:cs typeface="Tahoma"/>
            </a:endParaRPr>
          </a:p>
          <a:p>
            <a:pPr marR="8255" algn="r">
              <a:lnSpc>
                <a:spcPct val="100000"/>
              </a:lnSpc>
              <a:spcBef>
                <a:spcPts val="405"/>
              </a:spcBef>
            </a:pP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Analisis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Sistem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dan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Rancangan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Sistem</a:t>
            </a:r>
            <a:endParaRPr sz="14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51" name="object 8">
            <a:extLst>
              <a:ext uri="{FF2B5EF4-FFF2-40B4-BE49-F238E27FC236}">
                <a16:creationId xmlns:a16="http://schemas.microsoft.com/office/drawing/2014/main" id="{F53231BA-443A-CF14-7188-5EB143ED7696}"/>
              </a:ext>
            </a:extLst>
          </p:cNvPr>
          <p:cNvSpPr txBox="1"/>
          <p:nvPr/>
        </p:nvSpPr>
        <p:spPr>
          <a:xfrm>
            <a:off x="6322730" y="1381523"/>
            <a:ext cx="1806575" cy="873316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2000" b="1" spc="70" dirty="0" err="1">
                <a:solidFill>
                  <a:schemeClr val="bg1"/>
                </a:solidFill>
                <a:latin typeface="Tahoma"/>
                <a:cs typeface="Tahoma"/>
              </a:rPr>
              <a:t>Metodologi</a:t>
            </a:r>
            <a:endParaRPr sz="2000" dirty="0">
              <a:solidFill>
                <a:schemeClr val="bg1"/>
              </a:solidFill>
              <a:latin typeface="Tahoma"/>
              <a:cs typeface="Tahoma"/>
            </a:endParaRPr>
          </a:p>
          <a:p>
            <a:pPr marR="8255" algn="r">
              <a:lnSpc>
                <a:spcPct val="100000"/>
              </a:lnSpc>
              <a:spcBef>
                <a:spcPts val="405"/>
              </a:spcBef>
            </a:pP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Kerangka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Pikir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dan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Metode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Penelitian</a:t>
            </a:r>
            <a:endParaRPr sz="14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52" name="object 8">
            <a:extLst>
              <a:ext uri="{FF2B5EF4-FFF2-40B4-BE49-F238E27FC236}">
                <a16:creationId xmlns:a16="http://schemas.microsoft.com/office/drawing/2014/main" id="{B2F8DCA1-DDAF-35A9-A6A3-96EFFA7BA939}"/>
              </a:ext>
            </a:extLst>
          </p:cNvPr>
          <p:cNvSpPr txBox="1"/>
          <p:nvPr/>
        </p:nvSpPr>
        <p:spPr>
          <a:xfrm>
            <a:off x="6322729" y="2805869"/>
            <a:ext cx="1806575" cy="873316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2000" b="1" spc="70" dirty="0" err="1">
                <a:solidFill>
                  <a:schemeClr val="bg1"/>
                </a:solidFill>
                <a:latin typeface="Tahoma"/>
                <a:cs typeface="Tahoma"/>
              </a:rPr>
              <a:t>Penutup</a:t>
            </a:r>
            <a:endParaRPr sz="2000" dirty="0">
              <a:solidFill>
                <a:schemeClr val="bg1"/>
              </a:solidFill>
              <a:latin typeface="Tahoma"/>
              <a:cs typeface="Tahoma"/>
            </a:endParaRPr>
          </a:p>
          <a:p>
            <a:pPr marR="8255" algn="r">
              <a:lnSpc>
                <a:spcPct val="100000"/>
              </a:lnSpc>
              <a:spcBef>
                <a:spcPts val="405"/>
              </a:spcBef>
            </a:pP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Kesimpulan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Sementara</a:t>
            </a:r>
            <a:r>
              <a:rPr lang="en-US" sz="1400" spc="-150" dirty="0">
                <a:solidFill>
                  <a:schemeClr val="bg1"/>
                </a:solidFill>
                <a:latin typeface="Lucida Sans Unicode"/>
                <a:cs typeface="Lucida Sans Unicode"/>
              </a:rPr>
              <a:t> dan </a:t>
            </a:r>
            <a:r>
              <a:rPr lang="en-US" sz="1400" spc="-150" dirty="0" err="1">
                <a:solidFill>
                  <a:schemeClr val="bg1"/>
                </a:solidFill>
                <a:latin typeface="Lucida Sans Unicode"/>
                <a:cs typeface="Lucida Sans Unicode"/>
              </a:rPr>
              <a:t>Rencana</a:t>
            </a:r>
            <a:endParaRPr sz="1400" dirty="0">
              <a:solidFill>
                <a:schemeClr val="bg1"/>
              </a:solidFill>
              <a:latin typeface="Lucida Sans Unicode"/>
              <a:cs typeface="Lucida Sans Unicode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5FE8C0-FFCD-DE8B-8C4E-861557C87904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r>
              <a:rPr lang="en-ID" sz="2000" b="1" dirty="0">
                <a:solidFill>
                  <a:srgbClr val="FFAC1A"/>
                </a:solidFill>
                <a:latin typeface="Krona One" panose="020B0604020202020204" charset="0"/>
              </a:rPr>
              <a:t>/</a:t>
            </a:r>
            <a:r>
              <a:rPr lang="en-ID" sz="2000" b="1" spc="15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r>
              <a:rPr lang="en-ID" sz="2000" b="1" dirty="0">
                <a:solidFill>
                  <a:srgbClr val="FFAC1A"/>
                </a:solidFill>
                <a:latin typeface="Krona One" panose="020B0604020202020204" charset="0"/>
              </a:rPr>
              <a:t>7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873E47D9-4AA3-D145-D14F-7F46A1FBCC4B}"/>
              </a:ext>
            </a:extLst>
          </p:cNvPr>
          <p:cNvSpPr txBox="1">
            <a:spLocks/>
          </p:cNvSpPr>
          <p:nvPr/>
        </p:nvSpPr>
        <p:spPr>
          <a:xfrm>
            <a:off x="2596734" y="1356727"/>
            <a:ext cx="3842166" cy="953466"/>
          </a:xfrm>
          <a:prstGeom prst="rect">
            <a:avLst/>
          </a:prstGeom>
          <a:noFill/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vert="horz" wrap="square" lIns="0" tIns="17145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rona One"/>
              <a:buNone/>
              <a:defRPr sz="45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541145" algn="l"/>
              </a:tabLst>
            </a:pPr>
            <a:r>
              <a:rPr lang="en-ID" sz="6000" spc="-815" dirty="0"/>
              <a:t> 0</a:t>
            </a:r>
            <a:r>
              <a:rPr lang="en-ID" sz="6000" spc="-835" dirty="0"/>
              <a:t>1</a:t>
            </a:r>
            <a:r>
              <a:rPr lang="en-ID" sz="6000" dirty="0"/>
              <a:t>	   </a:t>
            </a:r>
            <a:r>
              <a:rPr lang="en-ID" sz="6000" spc="-135" dirty="0"/>
              <a:t>02</a:t>
            </a:r>
            <a:endParaRPr lang="en-ID" sz="6000" dirty="0"/>
          </a:p>
        </p:txBody>
      </p:sp>
      <p:sp>
        <p:nvSpPr>
          <p:cNvPr id="8" name="Google Shape;366;p41">
            <a:extLst>
              <a:ext uri="{FF2B5EF4-FFF2-40B4-BE49-F238E27FC236}">
                <a16:creationId xmlns:a16="http://schemas.microsoft.com/office/drawing/2014/main" id="{8B654B79-6400-1E50-E897-CFDA88BC864A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01</a:t>
            </a:r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8530FC8E-0754-7181-D5F9-895C27EE5E87}"/>
              </a:ext>
            </a:extLst>
          </p:cNvPr>
          <p:cNvSpPr/>
          <p:nvPr/>
        </p:nvSpPr>
        <p:spPr>
          <a:xfrm>
            <a:off x="7640314" y="392250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;p2">
            <a:extLst>
              <a:ext uri="{FF2B5EF4-FFF2-40B4-BE49-F238E27FC236}">
                <a16:creationId xmlns:a16="http://schemas.microsoft.com/office/drawing/2014/main" id="{70F96488-5315-F990-C664-2924FA49FB8D}"/>
              </a:ext>
            </a:extLst>
          </p:cNvPr>
          <p:cNvSpPr/>
          <p:nvPr/>
        </p:nvSpPr>
        <p:spPr>
          <a:xfrm>
            <a:off x="7758431" y="-127928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4863313" y="1307540"/>
            <a:ext cx="38356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+mj-lt"/>
              <a:buAutoNum type="arabicPeriod" startAt="2"/>
            </a:pPr>
            <a:r>
              <a:rPr lang="en-ID" sz="1200" i="1" dirty="0">
                <a:solidFill>
                  <a:schemeClr val="bg1"/>
                </a:solidFill>
              </a:rPr>
              <a:t>Desk-Evaluation : </a:t>
            </a:r>
            <a:r>
              <a:rPr lang="en-ID" sz="1200" dirty="0">
                <a:solidFill>
                  <a:schemeClr val="bg1"/>
                </a:solidFill>
              </a:rPr>
              <a:t>Proses </a:t>
            </a:r>
            <a:r>
              <a:rPr lang="en-ID" sz="1200" dirty="0" err="1">
                <a:solidFill>
                  <a:schemeClr val="bg1"/>
                </a:solidFill>
              </a:rPr>
              <a:t>pembuatan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Laporan</a:t>
            </a:r>
            <a:r>
              <a:rPr lang="en-ID" sz="1200" dirty="0">
                <a:solidFill>
                  <a:schemeClr val="bg1"/>
                </a:solidFill>
              </a:rPr>
              <a:t> Hasil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(LHE) yang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oleh TPI </a:t>
            </a:r>
            <a:r>
              <a:rPr lang="en-ID" sz="1200" dirty="0" err="1">
                <a:solidFill>
                  <a:schemeClr val="bg1"/>
                </a:solidFill>
              </a:rPr>
              <a:t>masih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manual </a:t>
            </a:r>
            <a:r>
              <a:rPr lang="en-ID" sz="1200" dirty="0" err="1">
                <a:solidFill>
                  <a:schemeClr val="bg1"/>
                </a:solidFill>
              </a:rPr>
              <a:t>berdasarkan</a:t>
            </a:r>
            <a:r>
              <a:rPr lang="en-ID" sz="1200" dirty="0">
                <a:solidFill>
                  <a:schemeClr val="bg1"/>
                </a:solidFill>
              </a:rPr>
              <a:t> template yang </a:t>
            </a:r>
            <a:r>
              <a:rPr lang="en-ID" sz="1200" dirty="0" err="1">
                <a:solidFill>
                  <a:schemeClr val="bg1"/>
                </a:solidFill>
              </a:rPr>
              <a:t>telah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disediakan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hal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membebani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TPI, </a:t>
            </a:r>
            <a:r>
              <a:rPr lang="en-ID" sz="1200" dirty="0" err="1">
                <a:solidFill>
                  <a:schemeClr val="bg1"/>
                </a:solidFill>
              </a:rPr>
              <a:t>dikarenakan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mengawasi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perlu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membuat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LHE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3DC188-B540-280B-6C52-CD4BFEF4AAB8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4AA10FF-BF79-2451-49C5-C9BDF286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494" y="3143445"/>
            <a:ext cx="3191248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F4D5A9-93BF-C115-54AF-9BA2EB447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212" y="3154618"/>
            <a:ext cx="2469533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4D6094-87D9-5DD3-58DC-ADA186B149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1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40;p39">
            <a:extLst>
              <a:ext uri="{FF2B5EF4-FFF2-40B4-BE49-F238E27FC236}">
                <a16:creationId xmlns:a16="http://schemas.microsoft.com/office/drawing/2014/main" id="{1C073E15-BFCF-DA27-766B-E1B92472F2D1}"/>
              </a:ext>
            </a:extLst>
          </p:cNvPr>
          <p:cNvSpPr txBox="1">
            <a:spLocks/>
          </p:cNvSpPr>
          <p:nvPr/>
        </p:nvSpPr>
        <p:spPr>
          <a:xfrm>
            <a:off x="558487" y="1008412"/>
            <a:ext cx="3925173" cy="11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600" dirty="0"/>
              <a:t> Lorem Ipsum has been the industry's standard dummy text ever since the 1500s, when an unknown printer took a galley of type and scrambled it to make</a:t>
            </a:r>
          </a:p>
        </p:txBody>
      </p:sp>
      <p:sp>
        <p:nvSpPr>
          <p:cNvPr id="20" name="Google Shape;338;p39">
            <a:extLst>
              <a:ext uri="{FF2B5EF4-FFF2-40B4-BE49-F238E27FC236}">
                <a16:creationId xmlns:a16="http://schemas.microsoft.com/office/drawing/2014/main" id="{5728C97E-09E8-A8B2-BDD5-CA0E72C79140}"/>
              </a:ext>
            </a:extLst>
          </p:cNvPr>
          <p:cNvSpPr txBox="1">
            <a:spLocks/>
          </p:cNvSpPr>
          <p:nvPr/>
        </p:nvSpPr>
        <p:spPr>
          <a:xfrm>
            <a:off x="558487" y="467872"/>
            <a:ext cx="3925173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dirty="0"/>
              <a:t>LOREM </a:t>
            </a:r>
          </a:p>
          <a:p>
            <a:r>
              <a:rPr lang="en-ID" dirty="0"/>
              <a:t>IPSUM IS SIMPLYY</a:t>
            </a:r>
          </a:p>
        </p:txBody>
      </p:sp>
      <p:sp>
        <p:nvSpPr>
          <p:cNvPr id="358" name="Google Shape;367;p41">
            <a:extLst>
              <a:ext uri="{FF2B5EF4-FFF2-40B4-BE49-F238E27FC236}">
                <a16:creationId xmlns:a16="http://schemas.microsoft.com/office/drawing/2014/main" id="{327D1977-64F3-47F0-5D5E-1F8816B7D606}"/>
              </a:ext>
            </a:extLst>
          </p:cNvPr>
          <p:cNvSpPr/>
          <p:nvPr/>
        </p:nvSpPr>
        <p:spPr>
          <a:xfrm>
            <a:off x="558487" y="2418877"/>
            <a:ext cx="1753581" cy="356234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endParaRPr sz="16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67;p41">
            <a:extLst>
              <a:ext uri="{FF2B5EF4-FFF2-40B4-BE49-F238E27FC236}">
                <a16:creationId xmlns:a16="http://schemas.microsoft.com/office/drawing/2014/main" id="{41B9AB42-7BAB-FD3B-7FC1-F3A072EC8A1F}"/>
              </a:ext>
            </a:extLst>
          </p:cNvPr>
          <p:cNvSpPr/>
          <p:nvPr/>
        </p:nvSpPr>
        <p:spPr>
          <a:xfrm>
            <a:off x="558487" y="2930100"/>
            <a:ext cx="1623283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Gudang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7;p41">
            <a:extLst>
              <a:ext uri="{FF2B5EF4-FFF2-40B4-BE49-F238E27FC236}">
                <a16:creationId xmlns:a16="http://schemas.microsoft.com/office/drawing/2014/main" id="{37252079-4F65-9E89-310D-AF5A9FFC6AC7}"/>
              </a:ext>
            </a:extLst>
          </p:cNvPr>
          <p:cNvSpPr/>
          <p:nvPr/>
        </p:nvSpPr>
        <p:spPr>
          <a:xfrm>
            <a:off x="2340643" y="2930100"/>
            <a:ext cx="1819152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7;p41">
            <a:extLst>
              <a:ext uri="{FF2B5EF4-FFF2-40B4-BE49-F238E27FC236}">
                <a16:creationId xmlns:a16="http://schemas.microsoft.com/office/drawing/2014/main" id="{7ACBD6B8-E30B-BAB2-9B08-64656AD8F2D6}"/>
              </a:ext>
            </a:extLst>
          </p:cNvPr>
          <p:cNvSpPr/>
          <p:nvPr/>
        </p:nvSpPr>
        <p:spPr>
          <a:xfrm>
            <a:off x="558487" y="3441323"/>
            <a:ext cx="1963008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7;p41">
            <a:extLst>
              <a:ext uri="{FF2B5EF4-FFF2-40B4-BE49-F238E27FC236}">
                <a16:creationId xmlns:a16="http://schemas.microsoft.com/office/drawing/2014/main" id="{2ECDBAB2-07A2-F5F9-1BFB-EA1C5AD61559}"/>
              </a:ext>
            </a:extLst>
          </p:cNvPr>
          <p:cNvSpPr/>
          <p:nvPr/>
        </p:nvSpPr>
        <p:spPr>
          <a:xfrm>
            <a:off x="2679621" y="3441309"/>
            <a:ext cx="1804039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46;p7">
            <a:extLst>
              <a:ext uri="{FF2B5EF4-FFF2-40B4-BE49-F238E27FC236}">
                <a16:creationId xmlns:a16="http://schemas.microsoft.com/office/drawing/2014/main" id="{6E3C8C9D-9027-781D-2543-E397229E6A62}"/>
              </a:ext>
            </a:extLst>
          </p:cNvPr>
          <p:cNvSpPr/>
          <p:nvPr/>
        </p:nvSpPr>
        <p:spPr>
          <a:xfrm>
            <a:off x="-912509" y="4384200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7" name="Google Shape;47;p7">
            <a:extLst>
              <a:ext uri="{FF2B5EF4-FFF2-40B4-BE49-F238E27FC236}">
                <a16:creationId xmlns:a16="http://schemas.microsoft.com/office/drawing/2014/main" id="{D8B4EC25-2B55-F526-EA71-AB422B581E93}"/>
              </a:ext>
            </a:extLst>
          </p:cNvPr>
          <p:cNvSpPr/>
          <p:nvPr/>
        </p:nvSpPr>
        <p:spPr>
          <a:xfrm>
            <a:off x="8185750" y="4406625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48;p7">
            <a:extLst>
              <a:ext uri="{FF2B5EF4-FFF2-40B4-BE49-F238E27FC236}">
                <a16:creationId xmlns:a16="http://schemas.microsoft.com/office/drawing/2014/main" id="{EE9CD753-92BB-4179-1A17-4BE60C6E92D5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9" name="Google Shape;65;p10">
            <a:extLst>
              <a:ext uri="{FF2B5EF4-FFF2-40B4-BE49-F238E27FC236}">
                <a16:creationId xmlns:a16="http://schemas.microsoft.com/office/drawing/2014/main" id="{DDCCE9A7-12A8-0C74-D8D1-E60083AB65B5}"/>
              </a:ext>
            </a:extLst>
          </p:cNvPr>
          <p:cNvSpPr/>
          <p:nvPr/>
        </p:nvSpPr>
        <p:spPr>
          <a:xfrm>
            <a:off x="5383272" y="-129522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897;p71">
            <a:extLst>
              <a:ext uri="{FF2B5EF4-FFF2-40B4-BE49-F238E27FC236}">
                <a16:creationId xmlns:a16="http://schemas.microsoft.com/office/drawing/2014/main" id="{8F30814F-5051-CC42-44D0-4C50391F8379}"/>
              </a:ext>
            </a:extLst>
          </p:cNvPr>
          <p:cNvSpPr/>
          <p:nvPr/>
        </p:nvSpPr>
        <p:spPr>
          <a:xfrm>
            <a:off x="5746709" y="1252752"/>
            <a:ext cx="2074194" cy="313144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898;p71">
            <a:extLst>
              <a:ext uri="{FF2B5EF4-FFF2-40B4-BE49-F238E27FC236}">
                <a16:creationId xmlns:a16="http://schemas.microsoft.com/office/drawing/2014/main" id="{92A0E772-C6AE-D277-8A27-7E821CC871F3}"/>
              </a:ext>
            </a:extLst>
          </p:cNvPr>
          <p:cNvSpPr/>
          <p:nvPr/>
        </p:nvSpPr>
        <p:spPr>
          <a:xfrm>
            <a:off x="7439929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899;p71">
            <a:extLst>
              <a:ext uri="{FF2B5EF4-FFF2-40B4-BE49-F238E27FC236}">
                <a16:creationId xmlns:a16="http://schemas.microsoft.com/office/drawing/2014/main" id="{0652977D-26CD-9442-E871-BA9421E3F075}"/>
              </a:ext>
            </a:extLst>
          </p:cNvPr>
          <p:cNvSpPr/>
          <p:nvPr/>
        </p:nvSpPr>
        <p:spPr>
          <a:xfrm>
            <a:off x="7381794" y="1861669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900;p71">
            <a:extLst>
              <a:ext uri="{FF2B5EF4-FFF2-40B4-BE49-F238E27FC236}">
                <a16:creationId xmlns:a16="http://schemas.microsoft.com/office/drawing/2014/main" id="{280B8586-87A7-41C8-D08A-BE80AB502DDE}"/>
              </a:ext>
            </a:extLst>
          </p:cNvPr>
          <p:cNvSpPr/>
          <p:nvPr/>
        </p:nvSpPr>
        <p:spPr>
          <a:xfrm>
            <a:off x="7042957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901;p71">
            <a:extLst>
              <a:ext uri="{FF2B5EF4-FFF2-40B4-BE49-F238E27FC236}">
                <a16:creationId xmlns:a16="http://schemas.microsoft.com/office/drawing/2014/main" id="{7021964B-D841-C4A5-105A-175BEC06062C}"/>
              </a:ext>
            </a:extLst>
          </p:cNvPr>
          <p:cNvSpPr/>
          <p:nvPr/>
        </p:nvSpPr>
        <p:spPr>
          <a:xfrm>
            <a:off x="6984822" y="2185695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902;p71">
            <a:extLst>
              <a:ext uri="{FF2B5EF4-FFF2-40B4-BE49-F238E27FC236}">
                <a16:creationId xmlns:a16="http://schemas.microsoft.com/office/drawing/2014/main" id="{E737E57D-2CCA-A25B-8D6A-4C9EC6200934}"/>
              </a:ext>
            </a:extLst>
          </p:cNvPr>
          <p:cNvSpPr/>
          <p:nvPr/>
        </p:nvSpPr>
        <p:spPr>
          <a:xfrm>
            <a:off x="6645985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903;p71">
            <a:extLst>
              <a:ext uri="{FF2B5EF4-FFF2-40B4-BE49-F238E27FC236}">
                <a16:creationId xmlns:a16="http://schemas.microsoft.com/office/drawing/2014/main" id="{91B812F5-CA1F-13E0-8695-258804D69A56}"/>
              </a:ext>
            </a:extLst>
          </p:cNvPr>
          <p:cNvSpPr/>
          <p:nvPr/>
        </p:nvSpPr>
        <p:spPr>
          <a:xfrm>
            <a:off x="6587850" y="1790178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904;p71">
            <a:extLst>
              <a:ext uri="{FF2B5EF4-FFF2-40B4-BE49-F238E27FC236}">
                <a16:creationId xmlns:a16="http://schemas.microsoft.com/office/drawing/2014/main" id="{3E5864B5-BD40-8A85-0879-F71E766CBDAA}"/>
              </a:ext>
            </a:extLst>
          </p:cNvPr>
          <p:cNvSpPr/>
          <p:nvPr/>
        </p:nvSpPr>
        <p:spPr>
          <a:xfrm>
            <a:off x="6249013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905;p71">
            <a:extLst>
              <a:ext uri="{FF2B5EF4-FFF2-40B4-BE49-F238E27FC236}">
                <a16:creationId xmlns:a16="http://schemas.microsoft.com/office/drawing/2014/main" id="{B16151C1-E28C-6927-F807-131310B38F68}"/>
              </a:ext>
            </a:extLst>
          </p:cNvPr>
          <p:cNvSpPr/>
          <p:nvPr/>
        </p:nvSpPr>
        <p:spPr>
          <a:xfrm>
            <a:off x="6190878" y="2105785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906;p71">
            <a:extLst>
              <a:ext uri="{FF2B5EF4-FFF2-40B4-BE49-F238E27FC236}">
                <a16:creationId xmlns:a16="http://schemas.microsoft.com/office/drawing/2014/main" id="{49AF82BB-1997-E044-4B46-D4790A496B13}"/>
              </a:ext>
            </a:extLst>
          </p:cNvPr>
          <p:cNvSpPr/>
          <p:nvPr/>
        </p:nvSpPr>
        <p:spPr>
          <a:xfrm>
            <a:off x="6018213" y="3101635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907;p71">
            <a:extLst>
              <a:ext uri="{FF2B5EF4-FFF2-40B4-BE49-F238E27FC236}">
                <a16:creationId xmlns:a16="http://schemas.microsoft.com/office/drawing/2014/main" id="{220F4EFD-B1E6-F044-3E2F-146BD2B099F7}"/>
              </a:ext>
            </a:extLst>
          </p:cNvPr>
          <p:cNvSpPr/>
          <p:nvPr/>
        </p:nvSpPr>
        <p:spPr>
          <a:xfrm>
            <a:off x="6569700" y="3101635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908;p71">
            <a:extLst>
              <a:ext uri="{FF2B5EF4-FFF2-40B4-BE49-F238E27FC236}">
                <a16:creationId xmlns:a16="http://schemas.microsoft.com/office/drawing/2014/main" id="{189EE57E-9508-BDBF-87A5-6236871855CC}"/>
              </a:ext>
            </a:extLst>
          </p:cNvPr>
          <p:cNvSpPr/>
          <p:nvPr/>
        </p:nvSpPr>
        <p:spPr>
          <a:xfrm>
            <a:off x="7121188" y="3101635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909;p71">
            <a:extLst>
              <a:ext uri="{FF2B5EF4-FFF2-40B4-BE49-F238E27FC236}">
                <a16:creationId xmlns:a16="http://schemas.microsoft.com/office/drawing/2014/main" id="{135338C7-12E6-7C5E-CC05-0154A4D26167}"/>
              </a:ext>
            </a:extLst>
          </p:cNvPr>
          <p:cNvSpPr/>
          <p:nvPr/>
        </p:nvSpPr>
        <p:spPr>
          <a:xfrm>
            <a:off x="6018213" y="3630098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910;p71">
            <a:extLst>
              <a:ext uri="{FF2B5EF4-FFF2-40B4-BE49-F238E27FC236}">
                <a16:creationId xmlns:a16="http://schemas.microsoft.com/office/drawing/2014/main" id="{1E21F4E6-03B9-32DA-47E3-A1A362C5984D}"/>
              </a:ext>
            </a:extLst>
          </p:cNvPr>
          <p:cNvSpPr/>
          <p:nvPr/>
        </p:nvSpPr>
        <p:spPr>
          <a:xfrm>
            <a:off x="6569700" y="3630098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911;p71">
            <a:extLst>
              <a:ext uri="{FF2B5EF4-FFF2-40B4-BE49-F238E27FC236}">
                <a16:creationId xmlns:a16="http://schemas.microsoft.com/office/drawing/2014/main" id="{20B69031-2CF3-6806-69D5-6C8576DEC7E1}"/>
              </a:ext>
            </a:extLst>
          </p:cNvPr>
          <p:cNvSpPr/>
          <p:nvPr/>
        </p:nvSpPr>
        <p:spPr>
          <a:xfrm>
            <a:off x="7121188" y="3630098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912;p71">
            <a:extLst>
              <a:ext uri="{FF2B5EF4-FFF2-40B4-BE49-F238E27FC236}">
                <a16:creationId xmlns:a16="http://schemas.microsoft.com/office/drawing/2014/main" id="{CF2FAD63-5131-D538-C047-1916A39A966D}"/>
              </a:ext>
            </a:extLst>
          </p:cNvPr>
          <p:cNvSpPr/>
          <p:nvPr/>
        </p:nvSpPr>
        <p:spPr>
          <a:xfrm>
            <a:off x="6101257" y="3714718"/>
            <a:ext cx="262116" cy="259219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914;p71">
            <a:extLst>
              <a:ext uri="{FF2B5EF4-FFF2-40B4-BE49-F238E27FC236}">
                <a16:creationId xmlns:a16="http://schemas.microsoft.com/office/drawing/2014/main" id="{195623CB-87F5-A59F-D9D8-663F4CBA6539}"/>
              </a:ext>
            </a:extLst>
          </p:cNvPr>
          <p:cNvSpPr/>
          <p:nvPr/>
        </p:nvSpPr>
        <p:spPr>
          <a:xfrm>
            <a:off x="7335286" y="3834723"/>
            <a:ext cx="62284" cy="61504"/>
          </a:xfrm>
          <a:custGeom>
            <a:avLst/>
            <a:gdLst/>
            <a:ahLst/>
            <a:cxnLst/>
            <a:rect l="l" t="t" r="r" b="b"/>
            <a:pathLst>
              <a:path w="2458" h="2427" extrusionOk="0">
                <a:moveTo>
                  <a:pt x="1229" y="1"/>
                </a:moveTo>
                <a:cubicBezTo>
                  <a:pt x="567" y="1"/>
                  <a:pt x="0" y="536"/>
                  <a:pt x="0" y="1198"/>
                </a:cubicBezTo>
                <a:cubicBezTo>
                  <a:pt x="0" y="1891"/>
                  <a:pt x="567" y="2427"/>
                  <a:pt x="1229" y="2427"/>
                </a:cubicBezTo>
                <a:cubicBezTo>
                  <a:pt x="1891" y="2427"/>
                  <a:pt x="2458" y="1891"/>
                  <a:pt x="2458" y="1198"/>
                </a:cubicBezTo>
                <a:cubicBezTo>
                  <a:pt x="2458" y="536"/>
                  <a:pt x="1891" y="1"/>
                  <a:pt x="1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915;p71">
            <a:extLst>
              <a:ext uri="{FF2B5EF4-FFF2-40B4-BE49-F238E27FC236}">
                <a16:creationId xmlns:a16="http://schemas.microsoft.com/office/drawing/2014/main" id="{AA62F55C-B047-92C0-F785-DD02598E9347}"/>
              </a:ext>
            </a:extLst>
          </p:cNvPr>
          <p:cNvSpPr/>
          <p:nvPr/>
        </p:nvSpPr>
        <p:spPr>
          <a:xfrm>
            <a:off x="7271405" y="3834723"/>
            <a:ext cx="48728" cy="61504"/>
          </a:xfrm>
          <a:custGeom>
            <a:avLst/>
            <a:gdLst/>
            <a:ahLst/>
            <a:cxnLst/>
            <a:rect l="l" t="t" r="r" b="b"/>
            <a:pathLst>
              <a:path w="1923" h="2427" extrusionOk="0">
                <a:moveTo>
                  <a:pt x="1261" y="1"/>
                </a:moveTo>
                <a:cubicBezTo>
                  <a:pt x="599" y="1"/>
                  <a:pt x="1" y="536"/>
                  <a:pt x="1" y="1198"/>
                </a:cubicBezTo>
                <a:cubicBezTo>
                  <a:pt x="1" y="1891"/>
                  <a:pt x="568" y="2427"/>
                  <a:pt x="1261" y="2427"/>
                </a:cubicBezTo>
                <a:cubicBezTo>
                  <a:pt x="1513" y="2427"/>
                  <a:pt x="1734" y="2364"/>
                  <a:pt x="1923" y="2238"/>
                </a:cubicBezTo>
                <a:cubicBezTo>
                  <a:pt x="1765" y="1923"/>
                  <a:pt x="1671" y="1576"/>
                  <a:pt x="1671" y="1198"/>
                </a:cubicBezTo>
                <a:cubicBezTo>
                  <a:pt x="1671" y="851"/>
                  <a:pt x="1765" y="505"/>
                  <a:pt x="1923" y="190"/>
                </a:cubicBezTo>
                <a:cubicBezTo>
                  <a:pt x="1734" y="64"/>
                  <a:pt x="1513" y="1"/>
                  <a:pt x="12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916;p71">
            <a:extLst>
              <a:ext uri="{FF2B5EF4-FFF2-40B4-BE49-F238E27FC236}">
                <a16:creationId xmlns:a16="http://schemas.microsoft.com/office/drawing/2014/main" id="{FD640342-F28B-938A-5EF2-CC03914230B6}"/>
              </a:ext>
            </a:extLst>
          </p:cNvPr>
          <p:cNvSpPr/>
          <p:nvPr/>
        </p:nvSpPr>
        <p:spPr>
          <a:xfrm>
            <a:off x="7174811" y="3729353"/>
            <a:ext cx="320950" cy="229949"/>
          </a:xfrm>
          <a:custGeom>
            <a:avLst/>
            <a:gdLst/>
            <a:ahLst/>
            <a:cxnLst/>
            <a:rect l="l" t="t" r="r" b="b"/>
            <a:pathLst>
              <a:path w="12666" h="9074" extrusionOk="0">
                <a:moveTo>
                  <a:pt x="11374" y="851"/>
                </a:moveTo>
                <a:cubicBezTo>
                  <a:pt x="11626" y="851"/>
                  <a:pt x="11815" y="1040"/>
                  <a:pt x="11815" y="1229"/>
                </a:cubicBezTo>
                <a:lnTo>
                  <a:pt x="11815" y="1670"/>
                </a:lnTo>
                <a:lnTo>
                  <a:pt x="788" y="1670"/>
                </a:lnTo>
                <a:lnTo>
                  <a:pt x="788" y="1229"/>
                </a:lnTo>
                <a:cubicBezTo>
                  <a:pt x="788" y="1008"/>
                  <a:pt x="977" y="851"/>
                  <a:pt x="1166" y="851"/>
                </a:cubicBezTo>
                <a:close/>
                <a:moveTo>
                  <a:pt x="7562" y="3277"/>
                </a:moveTo>
                <a:cubicBezTo>
                  <a:pt x="8696" y="3277"/>
                  <a:pt x="9641" y="4222"/>
                  <a:pt x="9641" y="5356"/>
                </a:cubicBezTo>
                <a:cubicBezTo>
                  <a:pt x="9610" y="6522"/>
                  <a:pt x="8696" y="7467"/>
                  <a:pt x="7562" y="7467"/>
                </a:cubicBezTo>
                <a:cubicBezTo>
                  <a:pt x="7089" y="7467"/>
                  <a:pt x="6648" y="7309"/>
                  <a:pt x="6333" y="7026"/>
                </a:cubicBezTo>
                <a:cubicBezTo>
                  <a:pt x="5987" y="7309"/>
                  <a:pt x="5546" y="7467"/>
                  <a:pt x="5073" y="7467"/>
                </a:cubicBezTo>
                <a:cubicBezTo>
                  <a:pt x="3939" y="7467"/>
                  <a:pt x="2994" y="6522"/>
                  <a:pt x="2994" y="5356"/>
                </a:cubicBezTo>
                <a:cubicBezTo>
                  <a:pt x="2994" y="4222"/>
                  <a:pt x="3939" y="3277"/>
                  <a:pt x="5073" y="3277"/>
                </a:cubicBezTo>
                <a:cubicBezTo>
                  <a:pt x="5514" y="3277"/>
                  <a:pt x="5987" y="3434"/>
                  <a:pt x="6333" y="3718"/>
                </a:cubicBezTo>
                <a:cubicBezTo>
                  <a:pt x="6680" y="3434"/>
                  <a:pt x="7121" y="3277"/>
                  <a:pt x="7562" y="3277"/>
                </a:cubicBezTo>
                <a:close/>
                <a:moveTo>
                  <a:pt x="1229" y="0"/>
                </a:moveTo>
                <a:cubicBezTo>
                  <a:pt x="536" y="0"/>
                  <a:pt x="1" y="567"/>
                  <a:pt x="1" y="1229"/>
                </a:cubicBezTo>
                <a:lnTo>
                  <a:pt x="1" y="7845"/>
                </a:lnTo>
                <a:cubicBezTo>
                  <a:pt x="1" y="8506"/>
                  <a:pt x="536" y="9073"/>
                  <a:pt x="1229" y="9073"/>
                </a:cubicBezTo>
                <a:lnTo>
                  <a:pt x="11406" y="9073"/>
                </a:lnTo>
                <a:cubicBezTo>
                  <a:pt x="12099" y="9073"/>
                  <a:pt x="12666" y="8506"/>
                  <a:pt x="12666" y="7845"/>
                </a:cubicBezTo>
                <a:lnTo>
                  <a:pt x="12666" y="1229"/>
                </a:lnTo>
                <a:cubicBezTo>
                  <a:pt x="12634" y="567"/>
                  <a:pt x="12099" y="0"/>
                  <a:pt x="1140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918;p71">
            <a:extLst>
              <a:ext uri="{FF2B5EF4-FFF2-40B4-BE49-F238E27FC236}">
                <a16:creationId xmlns:a16="http://schemas.microsoft.com/office/drawing/2014/main" id="{ADF62574-9841-F14C-FA1B-B9C0177713DE}"/>
              </a:ext>
            </a:extLst>
          </p:cNvPr>
          <p:cNvSpPr/>
          <p:nvPr/>
        </p:nvSpPr>
        <p:spPr>
          <a:xfrm>
            <a:off x="6732277" y="3781581"/>
            <a:ext cx="195650" cy="196408"/>
          </a:xfrm>
          <a:custGeom>
            <a:avLst/>
            <a:gdLst/>
            <a:ahLst/>
            <a:cxnLst/>
            <a:rect l="l" t="t" r="r" b="b"/>
            <a:pathLst>
              <a:path w="8255" h="8287" extrusionOk="0">
                <a:moveTo>
                  <a:pt x="4128" y="1229"/>
                </a:moveTo>
                <a:cubicBezTo>
                  <a:pt x="4348" y="1229"/>
                  <a:pt x="4506" y="1418"/>
                  <a:pt x="4506" y="1670"/>
                </a:cubicBezTo>
                <a:lnTo>
                  <a:pt x="4506" y="1922"/>
                </a:lnTo>
                <a:cubicBezTo>
                  <a:pt x="4978" y="2080"/>
                  <a:pt x="5356" y="2552"/>
                  <a:pt x="5356" y="3119"/>
                </a:cubicBezTo>
                <a:cubicBezTo>
                  <a:pt x="5356" y="3340"/>
                  <a:pt x="5136" y="3498"/>
                  <a:pt x="4947" y="3498"/>
                </a:cubicBezTo>
                <a:cubicBezTo>
                  <a:pt x="4726" y="3498"/>
                  <a:pt x="4506" y="3308"/>
                  <a:pt x="4506" y="3119"/>
                </a:cubicBezTo>
                <a:cubicBezTo>
                  <a:pt x="4506" y="2867"/>
                  <a:pt x="4317" y="2710"/>
                  <a:pt x="4128" y="2710"/>
                </a:cubicBezTo>
                <a:cubicBezTo>
                  <a:pt x="3939" y="2710"/>
                  <a:pt x="3687" y="2930"/>
                  <a:pt x="3687" y="3119"/>
                </a:cubicBezTo>
                <a:cubicBezTo>
                  <a:pt x="3718" y="3340"/>
                  <a:pt x="4033" y="3592"/>
                  <a:pt x="4411" y="3813"/>
                </a:cubicBezTo>
                <a:cubicBezTo>
                  <a:pt x="4821" y="4128"/>
                  <a:pt x="5388" y="4537"/>
                  <a:pt x="5388" y="5199"/>
                </a:cubicBezTo>
                <a:cubicBezTo>
                  <a:pt x="5388" y="5766"/>
                  <a:pt x="5041" y="6175"/>
                  <a:pt x="4569" y="6396"/>
                </a:cubicBezTo>
                <a:lnTo>
                  <a:pt x="4569" y="6648"/>
                </a:lnTo>
                <a:cubicBezTo>
                  <a:pt x="4569" y="6900"/>
                  <a:pt x="4348" y="7089"/>
                  <a:pt x="4159" y="7089"/>
                </a:cubicBezTo>
                <a:cubicBezTo>
                  <a:pt x="3970" y="7089"/>
                  <a:pt x="3718" y="6900"/>
                  <a:pt x="3718" y="6648"/>
                </a:cubicBezTo>
                <a:lnTo>
                  <a:pt x="3718" y="6396"/>
                </a:lnTo>
                <a:cubicBezTo>
                  <a:pt x="3245" y="6238"/>
                  <a:pt x="2899" y="5766"/>
                  <a:pt x="2899" y="5199"/>
                </a:cubicBezTo>
                <a:cubicBezTo>
                  <a:pt x="2899" y="4978"/>
                  <a:pt x="3088" y="4821"/>
                  <a:pt x="3308" y="4821"/>
                </a:cubicBezTo>
                <a:cubicBezTo>
                  <a:pt x="3498" y="4821"/>
                  <a:pt x="3687" y="5010"/>
                  <a:pt x="3687" y="5199"/>
                </a:cubicBezTo>
                <a:cubicBezTo>
                  <a:pt x="3687" y="5451"/>
                  <a:pt x="3876" y="5608"/>
                  <a:pt x="4128" y="5608"/>
                </a:cubicBezTo>
                <a:cubicBezTo>
                  <a:pt x="4348" y="5608"/>
                  <a:pt x="4506" y="5388"/>
                  <a:pt x="4506" y="5199"/>
                </a:cubicBezTo>
                <a:cubicBezTo>
                  <a:pt x="4506" y="4978"/>
                  <a:pt x="4191" y="4726"/>
                  <a:pt x="3844" y="4506"/>
                </a:cubicBezTo>
                <a:cubicBezTo>
                  <a:pt x="3403" y="4191"/>
                  <a:pt x="2867" y="3781"/>
                  <a:pt x="2867" y="3119"/>
                </a:cubicBezTo>
                <a:cubicBezTo>
                  <a:pt x="2867" y="2552"/>
                  <a:pt x="3214" y="2143"/>
                  <a:pt x="3687" y="1922"/>
                </a:cubicBezTo>
                <a:lnTo>
                  <a:pt x="3687" y="1670"/>
                </a:lnTo>
                <a:cubicBezTo>
                  <a:pt x="3687" y="1418"/>
                  <a:pt x="3876" y="1229"/>
                  <a:pt x="4128" y="1229"/>
                </a:cubicBezTo>
                <a:close/>
                <a:moveTo>
                  <a:pt x="4128" y="0"/>
                </a:moveTo>
                <a:cubicBezTo>
                  <a:pt x="1828" y="0"/>
                  <a:pt x="0" y="1859"/>
                  <a:pt x="0" y="4128"/>
                </a:cubicBezTo>
                <a:cubicBezTo>
                  <a:pt x="0" y="6427"/>
                  <a:pt x="1828" y="8286"/>
                  <a:pt x="4128" y="8286"/>
                </a:cubicBezTo>
                <a:cubicBezTo>
                  <a:pt x="6396" y="8286"/>
                  <a:pt x="8255" y="6427"/>
                  <a:pt x="8255" y="4128"/>
                </a:cubicBezTo>
                <a:cubicBezTo>
                  <a:pt x="8255" y="1859"/>
                  <a:pt x="6396" y="0"/>
                  <a:pt x="41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919;p71">
            <a:extLst>
              <a:ext uri="{FF2B5EF4-FFF2-40B4-BE49-F238E27FC236}">
                <a16:creationId xmlns:a16="http://schemas.microsoft.com/office/drawing/2014/main" id="{5BDA75E6-209E-1EBE-B1D1-5018D8696270}"/>
              </a:ext>
            </a:extLst>
          </p:cNvPr>
          <p:cNvSpPr/>
          <p:nvPr/>
        </p:nvSpPr>
        <p:spPr>
          <a:xfrm>
            <a:off x="6640436" y="3710645"/>
            <a:ext cx="151590" cy="70960"/>
          </a:xfrm>
          <a:custGeom>
            <a:avLst/>
            <a:gdLst/>
            <a:ahLst/>
            <a:cxnLst/>
            <a:rect l="l" t="t" r="r" b="b"/>
            <a:pathLst>
              <a:path w="6396" h="2994" extrusionOk="0">
                <a:moveTo>
                  <a:pt x="3214" y="1"/>
                </a:moveTo>
                <a:cubicBezTo>
                  <a:pt x="1450" y="1"/>
                  <a:pt x="0" y="662"/>
                  <a:pt x="0" y="1513"/>
                </a:cubicBezTo>
                <a:cubicBezTo>
                  <a:pt x="0" y="2332"/>
                  <a:pt x="1450" y="2993"/>
                  <a:pt x="3214" y="2993"/>
                </a:cubicBezTo>
                <a:cubicBezTo>
                  <a:pt x="4947" y="2993"/>
                  <a:pt x="6396" y="2332"/>
                  <a:pt x="6396" y="1513"/>
                </a:cubicBezTo>
                <a:cubicBezTo>
                  <a:pt x="6396" y="662"/>
                  <a:pt x="4947" y="1"/>
                  <a:pt x="32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920;p71">
            <a:extLst>
              <a:ext uri="{FF2B5EF4-FFF2-40B4-BE49-F238E27FC236}">
                <a16:creationId xmlns:a16="http://schemas.microsoft.com/office/drawing/2014/main" id="{452DA3B0-A339-65D9-C3BF-C3DAB8AB1DEA}"/>
              </a:ext>
            </a:extLst>
          </p:cNvPr>
          <p:cNvSpPr/>
          <p:nvPr/>
        </p:nvSpPr>
        <p:spPr>
          <a:xfrm>
            <a:off x="6640436" y="3784568"/>
            <a:ext cx="104544" cy="56763"/>
          </a:xfrm>
          <a:custGeom>
            <a:avLst/>
            <a:gdLst/>
            <a:ahLst/>
            <a:cxnLst/>
            <a:rect l="l" t="t" r="r" b="b"/>
            <a:pathLst>
              <a:path w="4411" h="2395" extrusionOk="0">
                <a:moveTo>
                  <a:pt x="0" y="0"/>
                </a:moveTo>
                <a:lnTo>
                  <a:pt x="0" y="1135"/>
                </a:lnTo>
                <a:cubicBezTo>
                  <a:pt x="0" y="1450"/>
                  <a:pt x="347" y="1765"/>
                  <a:pt x="882" y="2017"/>
                </a:cubicBezTo>
                <a:cubicBezTo>
                  <a:pt x="1355" y="2237"/>
                  <a:pt x="2332" y="2395"/>
                  <a:pt x="3151" y="2395"/>
                </a:cubicBezTo>
                <a:lnTo>
                  <a:pt x="3308" y="2395"/>
                </a:lnTo>
                <a:cubicBezTo>
                  <a:pt x="3560" y="1733"/>
                  <a:pt x="3907" y="1135"/>
                  <a:pt x="4411" y="631"/>
                </a:cubicBezTo>
                <a:lnTo>
                  <a:pt x="4411" y="631"/>
                </a:lnTo>
                <a:cubicBezTo>
                  <a:pt x="4033" y="694"/>
                  <a:pt x="3623" y="757"/>
                  <a:pt x="3182" y="757"/>
                </a:cubicBezTo>
                <a:cubicBezTo>
                  <a:pt x="2363" y="757"/>
                  <a:pt x="1261" y="599"/>
                  <a:pt x="567" y="316"/>
                </a:cubicBezTo>
                <a:cubicBezTo>
                  <a:pt x="347" y="221"/>
                  <a:pt x="158" y="127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921;p71">
            <a:extLst>
              <a:ext uri="{FF2B5EF4-FFF2-40B4-BE49-F238E27FC236}">
                <a16:creationId xmlns:a16="http://schemas.microsoft.com/office/drawing/2014/main" id="{9778AE4D-CDD0-C87C-6025-860E5370A7F7}"/>
              </a:ext>
            </a:extLst>
          </p:cNvPr>
          <p:cNvSpPr/>
          <p:nvPr/>
        </p:nvSpPr>
        <p:spPr>
          <a:xfrm>
            <a:off x="6640436" y="3901056"/>
            <a:ext cx="100823" cy="56763"/>
          </a:xfrm>
          <a:custGeom>
            <a:avLst/>
            <a:gdLst/>
            <a:ahLst/>
            <a:cxnLst/>
            <a:rect l="l" t="t" r="r" b="b"/>
            <a:pathLst>
              <a:path w="4254" h="2395" extrusionOk="0">
                <a:moveTo>
                  <a:pt x="0" y="0"/>
                </a:moveTo>
                <a:lnTo>
                  <a:pt x="0" y="1197"/>
                </a:lnTo>
                <a:cubicBezTo>
                  <a:pt x="0" y="1701"/>
                  <a:pt x="1355" y="2395"/>
                  <a:pt x="3182" y="2395"/>
                </a:cubicBezTo>
                <a:cubicBezTo>
                  <a:pt x="3560" y="2395"/>
                  <a:pt x="3907" y="2363"/>
                  <a:pt x="4254" y="2332"/>
                </a:cubicBezTo>
                <a:cubicBezTo>
                  <a:pt x="3875" y="1859"/>
                  <a:pt x="3560" y="1355"/>
                  <a:pt x="3340" y="756"/>
                </a:cubicBezTo>
                <a:lnTo>
                  <a:pt x="3182" y="756"/>
                </a:lnTo>
                <a:cubicBezTo>
                  <a:pt x="2363" y="756"/>
                  <a:pt x="1261" y="599"/>
                  <a:pt x="567" y="315"/>
                </a:cubicBezTo>
                <a:cubicBezTo>
                  <a:pt x="347" y="252"/>
                  <a:pt x="158" y="126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922;p71">
            <a:extLst>
              <a:ext uri="{FF2B5EF4-FFF2-40B4-BE49-F238E27FC236}">
                <a16:creationId xmlns:a16="http://schemas.microsoft.com/office/drawing/2014/main" id="{6E3A7ABC-60B9-56D7-76FC-BE330173237B}"/>
              </a:ext>
            </a:extLst>
          </p:cNvPr>
          <p:cNvSpPr/>
          <p:nvPr/>
        </p:nvSpPr>
        <p:spPr>
          <a:xfrm>
            <a:off x="6639678" y="3842800"/>
            <a:ext cx="73946" cy="57522"/>
          </a:xfrm>
          <a:custGeom>
            <a:avLst/>
            <a:gdLst/>
            <a:ahLst/>
            <a:cxnLst/>
            <a:rect l="l" t="t" r="r" b="b"/>
            <a:pathLst>
              <a:path w="3120" h="2427" extrusionOk="0">
                <a:moveTo>
                  <a:pt x="1" y="1"/>
                </a:moveTo>
                <a:lnTo>
                  <a:pt x="1" y="1167"/>
                </a:lnTo>
                <a:lnTo>
                  <a:pt x="32" y="1167"/>
                </a:lnTo>
                <a:cubicBezTo>
                  <a:pt x="32" y="1482"/>
                  <a:pt x="379" y="1797"/>
                  <a:pt x="914" y="2017"/>
                </a:cubicBezTo>
                <a:cubicBezTo>
                  <a:pt x="1387" y="2238"/>
                  <a:pt x="2332" y="2395"/>
                  <a:pt x="3120" y="2427"/>
                </a:cubicBezTo>
                <a:cubicBezTo>
                  <a:pt x="3057" y="2143"/>
                  <a:pt x="3025" y="1860"/>
                  <a:pt x="3025" y="1608"/>
                </a:cubicBezTo>
                <a:cubicBezTo>
                  <a:pt x="3025" y="1324"/>
                  <a:pt x="3088" y="1041"/>
                  <a:pt x="3120" y="757"/>
                </a:cubicBezTo>
                <a:cubicBezTo>
                  <a:pt x="2332" y="757"/>
                  <a:pt x="1230" y="599"/>
                  <a:pt x="536" y="316"/>
                </a:cubicBezTo>
                <a:cubicBezTo>
                  <a:pt x="347" y="253"/>
                  <a:pt x="158" y="127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924;p71">
            <a:extLst>
              <a:ext uri="{FF2B5EF4-FFF2-40B4-BE49-F238E27FC236}">
                <a16:creationId xmlns:a16="http://schemas.microsoft.com/office/drawing/2014/main" id="{0DA30CD3-0BC6-52B5-C831-EE3AB08A9EFA}"/>
              </a:ext>
            </a:extLst>
          </p:cNvPr>
          <p:cNvSpPr/>
          <p:nvPr/>
        </p:nvSpPr>
        <p:spPr>
          <a:xfrm>
            <a:off x="6632962" y="3448531"/>
            <a:ext cx="301686" cy="19435"/>
          </a:xfrm>
          <a:custGeom>
            <a:avLst/>
            <a:gdLst/>
            <a:ahLst/>
            <a:cxnLst/>
            <a:rect l="l" t="t" r="r" b="b"/>
            <a:pathLst>
              <a:path w="12729" h="820" extrusionOk="0">
                <a:moveTo>
                  <a:pt x="442" y="0"/>
                </a:moveTo>
                <a:cubicBezTo>
                  <a:pt x="221" y="0"/>
                  <a:pt x="1" y="189"/>
                  <a:pt x="1" y="441"/>
                </a:cubicBezTo>
                <a:cubicBezTo>
                  <a:pt x="1" y="662"/>
                  <a:pt x="221" y="819"/>
                  <a:pt x="442" y="819"/>
                </a:cubicBezTo>
                <a:lnTo>
                  <a:pt x="12288" y="819"/>
                </a:lnTo>
                <a:cubicBezTo>
                  <a:pt x="12540" y="819"/>
                  <a:pt x="12697" y="630"/>
                  <a:pt x="12697" y="441"/>
                </a:cubicBezTo>
                <a:cubicBezTo>
                  <a:pt x="12729" y="158"/>
                  <a:pt x="12540" y="0"/>
                  <a:pt x="122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925;p71">
            <a:extLst>
              <a:ext uri="{FF2B5EF4-FFF2-40B4-BE49-F238E27FC236}">
                <a16:creationId xmlns:a16="http://schemas.microsoft.com/office/drawing/2014/main" id="{25337887-13C0-5266-D085-FE48FE480F6D}"/>
              </a:ext>
            </a:extLst>
          </p:cNvPr>
          <p:cNvSpPr/>
          <p:nvPr/>
        </p:nvSpPr>
        <p:spPr>
          <a:xfrm>
            <a:off x="6632962" y="3330549"/>
            <a:ext cx="79919" cy="98595"/>
          </a:xfrm>
          <a:custGeom>
            <a:avLst/>
            <a:gdLst/>
            <a:ahLst/>
            <a:cxnLst/>
            <a:rect l="l" t="t" r="r" b="b"/>
            <a:pathLst>
              <a:path w="3372" h="4160" extrusionOk="0">
                <a:moveTo>
                  <a:pt x="1009" y="0"/>
                </a:moveTo>
                <a:cubicBezTo>
                  <a:pt x="442" y="0"/>
                  <a:pt x="1" y="442"/>
                  <a:pt x="1" y="1009"/>
                </a:cubicBezTo>
                <a:lnTo>
                  <a:pt x="1" y="3214"/>
                </a:lnTo>
                <a:cubicBezTo>
                  <a:pt x="64" y="3718"/>
                  <a:pt x="473" y="4159"/>
                  <a:pt x="1009" y="4159"/>
                </a:cubicBezTo>
                <a:lnTo>
                  <a:pt x="2363" y="4159"/>
                </a:lnTo>
                <a:cubicBezTo>
                  <a:pt x="2931" y="4159"/>
                  <a:pt x="3372" y="3718"/>
                  <a:pt x="3372" y="3214"/>
                </a:cubicBezTo>
                <a:lnTo>
                  <a:pt x="3372" y="1009"/>
                </a:lnTo>
                <a:cubicBezTo>
                  <a:pt x="3372" y="442"/>
                  <a:pt x="2931" y="0"/>
                  <a:pt x="23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926;p71">
            <a:extLst>
              <a:ext uri="{FF2B5EF4-FFF2-40B4-BE49-F238E27FC236}">
                <a16:creationId xmlns:a16="http://schemas.microsoft.com/office/drawing/2014/main" id="{DC4C9362-1664-8B1E-FBFF-975AA6B114CB}"/>
              </a:ext>
            </a:extLst>
          </p:cNvPr>
          <p:cNvSpPr/>
          <p:nvPr/>
        </p:nvSpPr>
        <p:spPr>
          <a:xfrm>
            <a:off x="6744971" y="3167772"/>
            <a:ext cx="78426" cy="261372"/>
          </a:xfrm>
          <a:custGeom>
            <a:avLst/>
            <a:gdLst/>
            <a:ahLst/>
            <a:cxnLst/>
            <a:rect l="l" t="t" r="r" b="b"/>
            <a:pathLst>
              <a:path w="3309" h="11028" extrusionOk="0">
                <a:moveTo>
                  <a:pt x="946" y="0"/>
                </a:moveTo>
                <a:cubicBezTo>
                  <a:pt x="410" y="0"/>
                  <a:pt x="0" y="410"/>
                  <a:pt x="0" y="977"/>
                </a:cubicBezTo>
                <a:lnTo>
                  <a:pt x="0" y="10082"/>
                </a:lnTo>
                <a:cubicBezTo>
                  <a:pt x="0" y="10618"/>
                  <a:pt x="441" y="11027"/>
                  <a:pt x="946" y="11027"/>
                </a:cubicBezTo>
                <a:lnTo>
                  <a:pt x="2332" y="11027"/>
                </a:lnTo>
                <a:cubicBezTo>
                  <a:pt x="2899" y="11027"/>
                  <a:pt x="3308" y="10586"/>
                  <a:pt x="3308" y="10082"/>
                </a:cubicBezTo>
                <a:lnTo>
                  <a:pt x="3308" y="977"/>
                </a:lnTo>
                <a:cubicBezTo>
                  <a:pt x="3308" y="410"/>
                  <a:pt x="2899" y="0"/>
                  <a:pt x="2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927;p71">
            <a:extLst>
              <a:ext uri="{FF2B5EF4-FFF2-40B4-BE49-F238E27FC236}">
                <a16:creationId xmlns:a16="http://schemas.microsoft.com/office/drawing/2014/main" id="{14BFB8E1-29B8-C962-A1FC-C35E062E4859}"/>
              </a:ext>
            </a:extLst>
          </p:cNvPr>
          <p:cNvSpPr/>
          <p:nvPr/>
        </p:nvSpPr>
        <p:spPr>
          <a:xfrm>
            <a:off x="6856222" y="3252147"/>
            <a:ext cx="78426" cy="176997"/>
          </a:xfrm>
          <a:custGeom>
            <a:avLst/>
            <a:gdLst/>
            <a:ahLst/>
            <a:cxnLst/>
            <a:rect l="l" t="t" r="r" b="b"/>
            <a:pathLst>
              <a:path w="3309" h="7468" extrusionOk="0">
                <a:moveTo>
                  <a:pt x="946" y="0"/>
                </a:moveTo>
                <a:cubicBezTo>
                  <a:pt x="410" y="0"/>
                  <a:pt x="1" y="442"/>
                  <a:pt x="1" y="1009"/>
                </a:cubicBezTo>
                <a:lnTo>
                  <a:pt x="1" y="6522"/>
                </a:lnTo>
                <a:cubicBezTo>
                  <a:pt x="1" y="7058"/>
                  <a:pt x="442" y="7467"/>
                  <a:pt x="946" y="7467"/>
                </a:cubicBezTo>
                <a:lnTo>
                  <a:pt x="2332" y="7467"/>
                </a:lnTo>
                <a:cubicBezTo>
                  <a:pt x="2868" y="7467"/>
                  <a:pt x="3309" y="7026"/>
                  <a:pt x="3309" y="6522"/>
                </a:cubicBezTo>
                <a:lnTo>
                  <a:pt x="3309" y="1009"/>
                </a:lnTo>
                <a:cubicBezTo>
                  <a:pt x="3309" y="442"/>
                  <a:pt x="2868" y="0"/>
                  <a:pt x="2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929;p71">
            <a:extLst>
              <a:ext uri="{FF2B5EF4-FFF2-40B4-BE49-F238E27FC236}">
                <a16:creationId xmlns:a16="http://schemas.microsoft.com/office/drawing/2014/main" id="{759B1DCA-59E9-D678-6EB0-168F539698FB}"/>
              </a:ext>
            </a:extLst>
          </p:cNvPr>
          <p:cNvSpPr/>
          <p:nvPr/>
        </p:nvSpPr>
        <p:spPr>
          <a:xfrm>
            <a:off x="7184827" y="3204955"/>
            <a:ext cx="261349" cy="261372"/>
          </a:xfrm>
          <a:custGeom>
            <a:avLst/>
            <a:gdLst/>
            <a:ahLst/>
            <a:cxnLst/>
            <a:rect l="l" t="t" r="r" b="b"/>
            <a:pathLst>
              <a:path w="11027" h="11028" extrusionOk="0">
                <a:moveTo>
                  <a:pt x="5514" y="1"/>
                </a:moveTo>
                <a:cubicBezTo>
                  <a:pt x="2489" y="1"/>
                  <a:pt x="0" y="2458"/>
                  <a:pt x="0" y="5514"/>
                </a:cubicBezTo>
                <a:cubicBezTo>
                  <a:pt x="0" y="8539"/>
                  <a:pt x="2489" y="11027"/>
                  <a:pt x="5514" y="11027"/>
                </a:cubicBezTo>
                <a:cubicBezTo>
                  <a:pt x="8538" y="11027"/>
                  <a:pt x="11027" y="8539"/>
                  <a:pt x="11027" y="5514"/>
                </a:cubicBezTo>
                <a:cubicBezTo>
                  <a:pt x="11027" y="5294"/>
                  <a:pt x="10869" y="5105"/>
                  <a:pt x="10649" y="5105"/>
                </a:cubicBezTo>
                <a:lnTo>
                  <a:pt x="5955" y="5105"/>
                </a:lnTo>
                <a:lnTo>
                  <a:pt x="5955" y="410"/>
                </a:lnTo>
                <a:cubicBezTo>
                  <a:pt x="5955" y="190"/>
                  <a:pt x="5766" y="1"/>
                  <a:pt x="55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930;p71">
            <a:extLst>
              <a:ext uri="{FF2B5EF4-FFF2-40B4-BE49-F238E27FC236}">
                <a16:creationId xmlns:a16="http://schemas.microsoft.com/office/drawing/2014/main" id="{875A39A1-27C0-9115-7264-227A21CAD93D}"/>
              </a:ext>
            </a:extLst>
          </p:cNvPr>
          <p:cNvSpPr/>
          <p:nvPr/>
        </p:nvSpPr>
        <p:spPr>
          <a:xfrm>
            <a:off x="7344618" y="3165398"/>
            <a:ext cx="141138" cy="139645"/>
          </a:xfrm>
          <a:custGeom>
            <a:avLst/>
            <a:gdLst/>
            <a:ahLst/>
            <a:cxnLst/>
            <a:rect l="l" t="t" r="r" b="b"/>
            <a:pathLst>
              <a:path w="5955" h="5892" extrusionOk="0">
                <a:moveTo>
                  <a:pt x="441" y="0"/>
                </a:moveTo>
                <a:cubicBezTo>
                  <a:pt x="189" y="0"/>
                  <a:pt x="0" y="158"/>
                  <a:pt x="0" y="378"/>
                </a:cubicBezTo>
                <a:lnTo>
                  <a:pt x="0" y="5513"/>
                </a:lnTo>
                <a:cubicBezTo>
                  <a:pt x="0" y="5702"/>
                  <a:pt x="189" y="5891"/>
                  <a:pt x="441" y="5891"/>
                </a:cubicBezTo>
                <a:lnTo>
                  <a:pt x="5514" y="5891"/>
                </a:lnTo>
                <a:cubicBezTo>
                  <a:pt x="5734" y="5891"/>
                  <a:pt x="5955" y="5702"/>
                  <a:pt x="5955" y="5513"/>
                </a:cubicBezTo>
                <a:cubicBezTo>
                  <a:pt x="5955" y="2489"/>
                  <a:pt x="3466" y="0"/>
                  <a:pt x="4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931;p71">
            <a:extLst>
              <a:ext uri="{FF2B5EF4-FFF2-40B4-BE49-F238E27FC236}">
                <a16:creationId xmlns:a16="http://schemas.microsoft.com/office/drawing/2014/main" id="{2A08EF7B-952F-4767-0C11-44291448BD53}"/>
              </a:ext>
            </a:extLst>
          </p:cNvPr>
          <p:cNvSpPr/>
          <p:nvPr/>
        </p:nvSpPr>
        <p:spPr>
          <a:xfrm>
            <a:off x="6101266" y="3167321"/>
            <a:ext cx="262107" cy="301094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38;p39">
            <a:extLst>
              <a:ext uri="{FF2B5EF4-FFF2-40B4-BE49-F238E27FC236}">
                <a16:creationId xmlns:a16="http://schemas.microsoft.com/office/drawing/2014/main" id="{22B1B0B7-31D8-994C-EFEC-713434AE7C62}"/>
              </a:ext>
            </a:extLst>
          </p:cNvPr>
          <p:cNvSpPr txBox="1">
            <a:spLocks/>
          </p:cNvSpPr>
          <p:nvPr/>
        </p:nvSpPr>
        <p:spPr>
          <a:xfrm>
            <a:off x="16279899" y="1310408"/>
            <a:ext cx="3567172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dirty="0" err="1"/>
              <a:t>Unsur</a:t>
            </a:r>
            <a:r>
              <a:rPr lang="en-ID" dirty="0"/>
              <a:t> </a:t>
            </a:r>
            <a:r>
              <a:rPr lang="en-ID" dirty="0" err="1"/>
              <a:t>Pokok</a:t>
            </a:r>
            <a:r>
              <a:rPr lang="en-ID" dirty="0"/>
              <a:t> </a:t>
            </a:r>
          </a:p>
          <a:p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Akuntansi</a:t>
            </a:r>
            <a:endParaRPr lang="en-ID" dirty="0"/>
          </a:p>
        </p:txBody>
      </p:sp>
      <p:sp>
        <p:nvSpPr>
          <p:cNvPr id="5" name="Google Shape;280;p37">
            <a:extLst>
              <a:ext uri="{FF2B5EF4-FFF2-40B4-BE49-F238E27FC236}">
                <a16:creationId xmlns:a16="http://schemas.microsoft.com/office/drawing/2014/main" id="{16A71D83-C32C-4978-52E6-FDB41CDF074A}"/>
              </a:ext>
            </a:extLst>
          </p:cNvPr>
          <p:cNvSpPr/>
          <p:nvPr/>
        </p:nvSpPr>
        <p:spPr>
          <a:xfrm>
            <a:off x="16279898" y="2046022"/>
            <a:ext cx="1422400" cy="38657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82;p37">
            <a:extLst>
              <a:ext uri="{FF2B5EF4-FFF2-40B4-BE49-F238E27FC236}">
                <a16:creationId xmlns:a16="http://schemas.microsoft.com/office/drawing/2014/main" id="{18F4F8E7-FFBF-63ED-0287-68A2F95BDE30}"/>
              </a:ext>
            </a:extLst>
          </p:cNvPr>
          <p:cNvSpPr txBox="1">
            <a:spLocks/>
          </p:cNvSpPr>
          <p:nvPr/>
        </p:nvSpPr>
        <p:spPr>
          <a:xfrm>
            <a:off x="16307330" y="2064604"/>
            <a:ext cx="1368552" cy="33571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D" sz="1800" dirty="0" err="1"/>
              <a:t>Formulir</a:t>
            </a:r>
            <a:endParaRPr lang="en-ID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280;p37">
            <a:extLst>
              <a:ext uri="{FF2B5EF4-FFF2-40B4-BE49-F238E27FC236}">
                <a16:creationId xmlns:a16="http://schemas.microsoft.com/office/drawing/2014/main" id="{CBAB678A-C6E8-5A24-FC36-B6D9B10334B2}"/>
              </a:ext>
            </a:extLst>
          </p:cNvPr>
          <p:cNvSpPr/>
          <p:nvPr/>
        </p:nvSpPr>
        <p:spPr>
          <a:xfrm>
            <a:off x="18562266" y="2046022"/>
            <a:ext cx="1422400" cy="38657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82;p37">
            <a:extLst>
              <a:ext uri="{FF2B5EF4-FFF2-40B4-BE49-F238E27FC236}">
                <a16:creationId xmlns:a16="http://schemas.microsoft.com/office/drawing/2014/main" id="{8CEB2CCE-9946-1CF5-4E43-68C1B89CB6D9}"/>
              </a:ext>
            </a:extLst>
          </p:cNvPr>
          <p:cNvSpPr txBox="1">
            <a:spLocks/>
          </p:cNvSpPr>
          <p:nvPr/>
        </p:nvSpPr>
        <p:spPr>
          <a:xfrm>
            <a:off x="19300390" y="2064604"/>
            <a:ext cx="1368552" cy="33571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D" sz="1800" dirty="0" err="1"/>
              <a:t>Jurnal</a:t>
            </a:r>
            <a:endParaRPr lang="en-ID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280;p37">
            <a:extLst>
              <a:ext uri="{FF2B5EF4-FFF2-40B4-BE49-F238E27FC236}">
                <a16:creationId xmlns:a16="http://schemas.microsoft.com/office/drawing/2014/main" id="{0064F632-8B33-4EC3-93A2-7B3870CC7621}"/>
              </a:ext>
            </a:extLst>
          </p:cNvPr>
          <p:cNvSpPr/>
          <p:nvPr/>
        </p:nvSpPr>
        <p:spPr>
          <a:xfrm>
            <a:off x="17193713" y="2599598"/>
            <a:ext cx="1422401" cy="38657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82;p37">
            <a:extLst>
              <a:ext uri="{FF2B5EF4-FFF2-40B4-BE49-F238E27FC236}">
                <a16:creationId xmlns:a16="http://schemas.microsoft.com/office/drawing/2014/main" id="{F675DB6E-3F75-4D54-83CB-2B7896CF5D7B}"/>
              </a:ext>
            </a:extLst>
          </p:cNvPr>
          <p:cNvSpPr txBox="1">
            <a:spLocks/>
          </p:cNvSpPr>
          <p:nvPr/>
        </p:nvSpPr>
        <p:spPr>
          <a:xfrm>
            <a:off x="17221145" y="2618180"/>
            <a:ext cx="1368553" cy="33571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D" sz="1800" dirty="0" err="1"/>
              <a:t>Buku</a:t>
            </a:r>
            <a:r>
              <a:rPr lang="en-ID" sz="1800" dirty="0"/>
              <a:t> </a:t>
            </a:r>
            <a:r>
              <a:rPr lang="en-ID" sz="1800" dirty="0" err="1"/>
              <a:t>Besar</a:t>
            </a:r>
            <a:endParaRPr lang="en-ID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280;p37">
            <a:extLst>
              <a:ext uri="{FF2B5EF4-FFF2-40B4-BE49-F238E27FC236}">
                <a16:creationId xmlns:a16="http://schemas.microsoft.com/office/drawing/2014/main" id="{90E3CE89-0781-FED4-1E1B-B5CE4072FDAD}"/>
              </a:ext>
            </a:extLst>
          </p:cNvPr>
          <p:cNvSpPr/>
          <p:nvPr/>
        </p:nvSpPr>
        <p:spPr>
          <a:xfrm>
            <a:off x="19909281" y="2600533"/>
            <a:ext cx="1977857" cy="38657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82;p37">
            <a:extLst>
              <a:ext uri="{FF2B5EF4-FFF2-40B4-BE49-F238E27FC236}">
                <a16:creationId xmlns:a16="http://schemas.microsoft.com/office/drawing/2014/main" id="{F7DC39B7-40A7-5F45-0362-889F73FA7480}"/>
              </a:ext>
            </a:extLst>
          </p:cNvPr>
          <p:cNvSpPr txBox="1">
            <a:spLocks/>
          </p:cNvSpPr>
          <p:nvPr/>
        </p:nvSpPr>
        <p:spPr>
          <a:xfrm>
            <a:off x="19273466" y="2619115"/>
            <a:ext cx="1902980" cy="33571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D" sz="1800" dirty="0" err="1"/>
              <a:t>Buku</a:t>
            </a:r>
            <a:r>
              <a:rPr lang="en-ID" sz="1800" dirty="0"/>
              <a:t> </a:t>
            </a:r>
            <a:r>
              <a:rPr lang="en-ID" sz="1800" dirty="0" err="1"/>
              <a:t>Pembantu</a:t>
            </a:r>
            <a:endParaRPr lang="en-ID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280;p37">
            <a:extLst>
              <a:ext uri="{FF2B5EF4-FFF2-40B4-BE49-F238E27FC236}">
                <a16:creationId xmlns:a16="http://schemas.microsoft.com/office/drawing/2014/main" id="{1C87031C-DFE6-E5E5-E9AB-E9C818EDDE2E}"/>
              </a:ext>
            </a:extLst>
          </p:cNvPr>
          <p:cNvSpPr/>
          <p:nvPr/>
        </p:nvSpPr>
        <p:spPr>
          <a:xfrm>
            <a:off x="18975888" y="3149087"/>
            <a:ext cx="1436915" cy="38657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82;p37">
            <a:extLst>
              <a:ext uri="{FF2B5EF4-FFF2-40B4-BE49-F238E27FC236}">
                <a16:creationId xmlns:a16="http://schemas.microsoft.com/office/drawing/2014/main" id="{2615B1C1-96D2-6F2F-E949-11200496E8F6}"/>
              </a:ext>
            </a:extLst>
          </p:cNvPr>
          <p:cNvSpPr txBox="1">
            <a:spLocks/>
          </p:cNvSpPr>
          <p:nvPr/>
        </p:nvSpPr>
        <p:spPr>
          <a:xfrm>
            <a:off x="19003599" y="3167669"/>
            <a:ext cx="1382517" cy="33571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ID" sz="1800" dirty="0" err="1"/>
              <a:t>Laporan</a:t>
            </a:r>
            <a:endParaRPr lang="en-ID" sz="140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344;p39">
            <a:extLst>
              <a:ext uri="{FF2B5EF4-FFF2-40B4-BE49-F238E27FC236}">
                <a16:creationId xmlns:a16="http://schemas.microsoft.com/office/drawing/2014/main" id="{AFA7A08F-E8AC-0BC2-87BA-CCE5C5EBACC1}"/>
              </a:ext>
            </a:extLst>
          </p:cNvPr>
          <p:cNvSpPr txBox="1">
            <a:spLocks/>
          </p:cNvSpPr>
          <p:nvPr/>
        </p:nvSpPr>
        <p:spPr>
          <a:xfrm>
            <a:off x="686973" y="-1299958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/>
              <a:t>Landasan Teori</a:t>
            </a:r>
            <a:endParaRPr lang="en-ID" sz="2800" dirty="0"/>
          </a:p>
        </p:txBody>
      </p:sp>
      <p:sp>
        <p:nvSpPr>
          <p:cNvPr id="16" name="Google Shape;367;p41">
            <a:extLst>
              <a:ext uri="{FF2B5EF4-FFF2-40B4-BE49-F238E27FC236}">
                <a16:creationId xmlns:a16="http://schemas.microsoft.com/office/drawing/2014/main" id="{D384E3CC-EF7D-EDF7-C110-45AFAC325063}"/>
              </a:ext>
            </a:extLst>
          </p:cNvPr>
          <p:cNvSpPr/>
          <p:nvPr/>
        </p:nvSpPr>
        <p:spPr>
          <a:xfrm>
            <a:off x="-3958364" y="320842"/>
            <a:ext cx="3122440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Dokumen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367;p41">
            <a:extLst>
              <a:ext uri="{FF2B5EF4-FFF2-40B4-BE49-F238E27FC236}">
                <a16:creationId xmlns:a16="http://schemas.microsoft.com/office/drawing/2014/main" id="{FF250F01-D368-FDA5-0F90-9A5618EA4328}"/>
              </a:ext>
            </a:extLst>
          </p:cNvPr>
          <p:cNvSpPr/>
          <p:nvPr/>
        </p:nvSpPr>
        <p:spPr>
          <a:xfrm>
            <a:off x="-13787596" y="825528"/>
            <a:ext cx="27310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367;p41">
            <a:extLst>
              <a:ext uri="{FF2B5EF4-FFF2-40B4-BE49-F238E27FC236}">
                <a16:creationId xmlns:a16="http://schemas.microsoft.com/office/drawing/2014/main" id="{7CD654DE-9929-6555-57A8-506EBD89E381}"/>
              </a:ext>
            </a:extLst>
          </p:cNvPr>
          <p:cNvSpPr/>
          <p:nvPr/>
        </p:nvSpPr>
        <p:spPr>
          <a:xfrm>
            <a:off x="-8415721" y="825528"/>
            <a:ext cx="3378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Penawaran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Harga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367;p41">
            <a:extLst>
              <a:ext uri="{FF2B5EF4-FFF2-40B4-BE49-F238E27FC236}">
                <a16:creationId xmlns:a16="http://schemas.microsoft.com/office/drawing/2014/main" id="{13DC5FB2-F14D-D5C5-2A92-2FD25D61B05E}"/>
              </a:ext>
            </a:extLst>
          </p:cNvPr>
          <p:cNvSpPr/>
          <p:nvPr/>
        </p:nvSpPr>
        <p:spPr>
          <a:xfrm>
            <a:off x="-16587620" y="1302829"/>
            <a:ext cx="2235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367;p41">
            <a:extLst>
              <a:ext uri="{FF2B5EF4-FFF2-40B4-BE49-F238E27FC236}">
                <a16:creationId xmlns:a16="http://schemas.microsoft.com/office/drawing/2014/main" id="{C4174E1D-7D16-BCBF-96B3-6A3185EEDF06}"/>
              </a:ext>
            </a:extLst>
          </p:cNvPr>
          <p:cNvSpPr/>
          <p:nvPr/>
        </p:nvSpPr>
        <p:spPr>
          <a:xfrm>
            <a:off x="-11708738" y="1288705"/>
            <a:ext cx="32390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Laporan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367;p41">
            <a:extLst>
              <a:ext uri="{FF2B5EF4-FFF2-40B4-BE49-F238E27FC236}">
                <a16:creationId xmlns:a16="http://schemas.microsoft.com/office/drawing/2014/main" id="{BE9A51E4-F0E7-CAC2-5469-8BC7816C870A}"/>
              </a:ext>
            </a:extLst>
          </p:cNvPr>
          <p:cNvSpPr/>
          <p:nvPr/>
        </p:nvSpPr>
        <p:spPr>
          <a:xfrm>
            <a:off x="-18719818" y="1778706"/>
            <a:ext cx="229163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Perubahan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Order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367;p41">
            <a:extLst>
              <a:ext uri="{FF2B5EF4-FFF2-40B4-BE49-F238E27FC236}">
                <a16:creationId xmlns:a16="http://schemas.microsoft.com/office/drawing/2014/main" id="{936885EA-A5DC-8494-AD80-3B4DB1013E08}"/>
              </a:ext>
            </a:extLst>
          </p:cNvPr>
          <p:cNvSpPr/>
          <p:nvPr/>
        </p:nvSpPr>
        <p:spPr>
          <a:xfrm>
            <a:off x="-13787596" y="1778706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367;p41">
            <a:extLst>
              <a:ext uri="{FF2B5EF4-FFF2-40B4-BE49-F238E27FC236}">
                <a16:creationId xmlns:a16="http://schemas.microsoft.com/office/drawing/2014/main" id="{F128376E-4D74-7E42-AF7A-BFABFC699CD0}"/>
              </a:ext>
            </a:extLst>
          </p:cNvPr>
          <p:cNvSpPr/>
          <p:nvPr/>
        </p:nvSpPr>
        <p:spPr>
          <a:xfrm>
            <a:off x="398802" y="6863048"/>
            <a:ext cx="384934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367;p41">
            <a:extLst>
              <a:ext uri="{FF2B5EF4-FFF2-40B4-BE49-F238E27FC236}">
                <a16:creationId xmlns:a16="http://schemas.microsoft.com/office/drawing/2014/main" id="{340653E0-98B9-A0C0-A71F-B2304CC078BE}"/>
              </a:ext>
            </a:extLst>
          </p:cNvPr>
          <p:cNvSpPr/>
          <p:nvPr/>
        </p:nvSpPr>
        <p:spPr>
          <a:xfrm>
            <a:off x="398802" y="7367734"/>
            <a:ext cx="245995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367;p41">
            <a:extLst>
              <a:ext uri="{FF2B5EF4-FFF2-40B4-BE49-F238E27FC236}">
                <a16:creationId xmlns:a16="http://schemas.microsoft.com/office/drawing/2014/main" id="{A4F85DBA-5863-417F-5516-C0A4E694B321}"/>
              </a:ext>
            </a:extLst>
          </p:cNvPr>
          <p:cNvSpPr/>
          <p:nvPr/>
        </p:nvSpPr>
        <p:spPr>
          <a:xfrm>
            <a:off x="3015560" y="8441928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367;p41">
            <a:extLst>
              <a:ext uri="{FF2B5EF4-FFF2-40B4-BE49-F238E27FC236}">
                <a16:creationId xmlns:a16="http://schemas.microsoft.com/office/drawing/2014/main" id="{160C2007-5645-E869-916E-B6BC4B921A85}"/>
              </a:ext>
            </a:extLst>
          </p:cNvPr>
          <p:cNvSpPr/>
          <p:nvPr/>
        </p:nvSpPr>
        <p:spPr>
          <a:xfrm>
            <a:off x="4874723" y="9478072"/>
            <a:ext cx="1287952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Utang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367;p41">
            <a:extLst>
              <a:ext uri="{FF2B5EF4-FFF2-40B4-BE49-F238E27FC236}">
                <a16:creationId xmlns:a16="http://schemas.microsoft.com/office/drawing/2014/main" id="{76E262EE-4487-BB31-1067-3254A2CA5778}"/>
              </a:ext>
            </a:extLst>
          </p:cNvPr>
          <p:cNvSpPr/>
          <p:nvPr/>
        </p:nvSpPr>
        <p:spPr>
          <a:xfrm>
            <a:off x="6319478" y="10311118"/>
            <a:ext cx="1719621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Persediaan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67;p41">
            <a:extLst>
              <a:ext uri="{FF2B5EF4-FFF2-40B4-BE49-F238E27FC236}">
                <a16:creationId xmlns:a16="http://schemas.microsoft.com/office/drawing/2014/main" id="{ED93E892-7DE0-2191-F084-4CBF74156E07}"/>
              </a:ext>
            </a:extLst>
          </p:cNvPr>
          <p:cNvSpPr/>
          <p:nvPr/>
        </p:nvSpPr>
        <p:spPr>
          <a:xfrm>
            <a:off x="398802" y="13448523"/>
            <a:ext cx="699259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67;p41">
            <a:extLst>
              <a:ext uri="{FF2B5EF4-FFF2-40B4-BE49-F238E27FC236}">
                <a16:creationId xmlns:a16="http://schemas.microsoft.com/office/drawing/2014/main" id="{167108ED-0C5E-716C-109E-7FE4C1C36CBB}"/>
              </a:ext>
            </a:extLst>
          </p:cNvPr>
          <p:cNvSpPr/>
          <p:nvPr/>
        </p:nvSpPr>
        <p:spPr>
          <a:xfrm>
            <a:off x="398803" y="13953209"/>
            <a:ext cx="22357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67;p41">
            <a:extLst>
              <a:ext uri="{FF2B5EF4-FFF2-40B4-BE49-F238E27FC236}">
                <a16:creationId xmlns:a16="http://schemas.microsoft.com/office/drawing/2014/main" id="{A9787D2D-5A28-33EC-6DA5-1510A0955A2A}"/>
              </a:ext>
            </a:extLst>
          </p:cNvPr>
          <p:cNvSpPr/>
          <p:nvPr/>
        </p:nvSpPr>
        <p:spPr>
          <a:xfrm>
            <a:off x="2805417" y="15388752"/>
            <a:ext cx="5119383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 Penawaran Harga Dan Pemilihan Pemasok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67;p41">
            <a:extLst>
              <a:ext uri="{FF2B5EF4-FFF2-40B4-BE49-F238E27FC236}">
                <a16:creationId xmlns:a16="http://schemas.microsoft.com/office/drawing/2014/main" id="{4295B5AE-CB85-6D5B-79D3-DCC9920BEA3A}"/>
              </a:ext>
            </a:extLst>
          </p:cNvPr>
          <p:cNvSpPr/>
          <p:nvPr/>
        </p:nvSpPr>
        <p:spPr>
          <a:xfrm>
            <a:off x="398801" y="16559366"/>
            <a:ext cx="170271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67;p41">
            <a:extLst>
              <a:ext uri="{FF2B5EF4-FFF2-40B4-BE49-F238E27FC236}">
                <a16:creationId xmlns:a16="http://schemas.microsoft.com/office/drawing/2014/main" id="{F8DE8B0A-B089-7B63-0BFF-20EB6B64B667}"/>
              </a:ext>
            </a:extLst>
          </p:cNvPr>
          <p:cNvSpPr/>
          <p:nvPr/>
        </p:nvSpPr>
        <p:spPr>
          <a:xfrm>
            <a:off x="2278502" y="17684848"/>
            <a:ext cx="19696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67;p41">
            <a:extLst>
              <a:ext uri="{FF2B5EF4-FFF2-40B4-BE49-F238E27FC236}">
                <a16:creationId xmlns:a16="http://schemas.microsoft.com/office/drawing/2014/main" id="{DBFA0022-1DC7-1220-116D-8116AEC78750}"/>
              </a:ext>
            </a:extLst>
          </p:cNvPr>
          <p:cNvSpPr/>
          <p:nvPr/>
        </p:nvSpPr>
        <p:spPr>
          <a:xfrm>
            <a:off x="4424946" y="19271439"/>
            <a:ext cx="173772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Uang</a:t>
            </a:r>
          </a:p>
        </p:txBody>
      </p:sp>
      <p:sp>
        <p:nvSpPr>
          <p:cNvPr id="356" name="Google Shape;367;p41">
            <a:extLst>
              <a:ext uri="{FF2B5EF4-FFF2-40B4-BE49-F238E27FC236}">
                <a16:creationId xmlns:a16="http://schemas.microsoft.com/office/drawing/2014/main" id="{8062D960-F140-64E0-4966-34B0F99121F2}"/>
              </a:ext>
            </a:extLst>
          </p:cNvPr>
          <p:cNvSpPr/>
          <p:nvPr/>
        </p:nvSpPr>
        <p:spPr>
          <a:xfrm>
            <a:off x="6342790" y="21108162"/>
            <a:ext cx="206207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Distribusi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42C56F-8E33-5B19-57CA-74D0A4F26A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5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231;p28">
            <a:extLst>
              <a:ext uri="{FF2B5EF4-FFF2-40B4-BE49-F238E27FC236}">
                <a16:creationId xmlns:a16="http://schemas.microsoft.com/office/drawing/2014/main" id="{F700594D-44A3-91AF-258A-B05C48223F3C}"/>
              </a:ext>
            </a:extLst>
          </p:cNvPr>
          <p:cNvSpPr/>
          <p:nvPr/>
        </p:nvSpPr>
        <p:spPr>
          <a:xfrm>
            <a:off x="7179288" y="-1789439"/>
            <a:ext cx="2079900" cy="2335500"/>
          </a:xfrm>
          <a:prstGeom prst="roundRect">
            <a:avLst>
              <a:gd name="adj" fmla="val 32126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9" name="Google Shape;232;p28">
            <a:extLst>
              <a:ext uri="{FF2B5EF4-FFF2-40B4-BE49-F238E27FC236}">
                <a16:creationId xmlns:a16="http://schemas.microsoft.com/office/drawing/2014/main" id="{FCC47E52-2B20-C2D3-938B-400102D22FC0}"/>
              </a:ext>
            </a:extLst>
          </p:cNvPr>
          <p:cNvSpPr/>
          <p:nvPr/>
        </p:nvSpPr>
        <p:spPr>
          <a:xfrm>
            <a:off x="7705248" y="-699914"/>
            <a:ext cx="2079900" cy="1581300"/>
          </a:xfrm>
          <a:prstGeom prst="roundRect">
            <a:avLst>
              <a:gd name="adj" fmla="val 351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0" name="Google Shape;233;p28">
            <a:extLst>
              <a:ext uri="{FF2B5EF4-FFF2-40B4-BE49-F238E27FC236}">
                <a16:creationId xmlns:a16="http://schemas.microsoft.com/office/drawing/2014/main" id="{9F9076AD-DE9B-3D33-A8AB-91226653476B}"/>
              </a:ext>
            </a:extLst>
          </p:cNvPr>
          <p:cNvSpPr/>
          <p:nvPr/>
        </p:nvSpPr>
        <p:spPr>
          <a:xfrm>
            <a:off x="7954275" y="3719350"/>
            <a:ext cx="3355200" cy="33552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1" name="Google Shape;234;p28">
            <a:extLst>
              <a:ext uri="{FF2B5EF4-FFF2-40B4-BE49-F238E27FC236}">
                <a16:creationId xmlns:a16="http://schemas.microsoft.com/office/drawing/2014/main" id="{C9612B14-9E1C-4FC2-06DC-0C6F6D068F1D}"/>
              </a:ext>
            </a:extLst>
          </p:cNvPr>
          <p:cNvSpPr/>
          <p:nvPr/>
        </p:nvSpPr>
        <p:spPr>
          <a:xfrm>
            <a:off x="-1727500" y="-1925975"/>
            <a:ext cx="3171900" cy="3171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2" name="Google Shape;235;p28">
            <a:extLst>
              <a:ext uri="{FF2B5EF4-FFF2-40B4-BE49-F238E27FC236}">
                <a16:creationId xmlns:a16="http://schemas.microsoft.com/office/drawing/2014/main" id="{6FB7292A-AE45-A5F8-B036-CAC90F4F32E5}"/>
              </a:ext>
            </a:extLst>
          </p:cNvPr>
          <p:cNvSpPr/>
          <p:nvPr/>
        </p:nvSpPr>
        <p:spPr>
          <a:xfrm>
            <a:off x="-1727500" y="-192597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" name="Google Shape;367;p41">
            <a:extLst>
              <a:ext uri="{FF2B5EF4-FFF2-40B4-BE49-F238E27FC236}">
                <a16:creationId xmlns:a16="http://schemas.microsoft.com/office/drawing/2014/main" id="{27DFBF2C-B4F7-0E6E-357B-62BF8826649B}"/>
              </a:ext>
            </a:extLst>
          </p:cNvPr>
          <p:cNvSpPr/>
          <p:nvPr/>
        </p:nvSpPr>
        <p:spPr>
          <a:xfrm>
            <a:off x="398802" y="320842"/>
            <a:ext cx="3122440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Dokumen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Google Shape;367;p41">
            <a:extLst>
              <a:ext uri="{FF2B5EF4-FFF2-40B4-BE49-F238E27FC236}">
                <a16:creationId xmlns:a16="http://schemas.microsoft.com/office/drawing/2014/main" id="{9EE3909C-780E-356E-3EAB-0E899EB349A1}"/>
              </a:ext>
            </a:extLst>
          </p:cNvPr>
          <p:cNvSpPr/>
          <p:nvPr/>
        </p:nvSpPr>
        <p:spPr>
          <a:xfrm>
            <a:off x="398802" y="825528"/>
            <a:ext cx="27310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367;p41">
            <a:extLst>
              <a:ext uri="{FF2B5EF4-FFF2-40B4-BE49-F238E27FC236}">
                <a16:creationId xmlns:a16="http://schemas.microsoft.com/office/drawing/2014/main" id="{A85E216F-8E87-5DD1-3CB8-9897A6AC0528}"/>
              </a:ext>
            </a:extLst>
          </p:cNvPr>
          <p:cNvSpPr/>
          <p:nvPr/>
        </p:nvSpPr>
        <p:spPr>
          <a:xfrm>
            <a:off x="3298411" y="825528"/>
            <a:ext cx="3378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Penawaran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Harga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367;p41">
            <a:extLst>
              <a:ext uri="{FF2B5EF4-FFF2-40B4-BE49-F238E27FC236}">
                <a16:creationId xmlns:a16="http://schemas.microsoft.com/office/drawing/2014/main" id="{148D834C-A4A6-618D-7F16-08DC301DFD4C}"/>
              </a:ext>
            </a:extLst>
          </p:cNvPr>
          <p:cNvSpPr/>
          <p:nvPr/>
        </p:nvSpPr>
        <p:spPr>
          <a:xfrm>
            <a:off x="398801" y="1302829"/>
            <a:ext cx="2235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367;p41">
            <a:extLst>
              <a:ext uri="{FF2B5EF4-FFF2-40B4-BE49-F238E27FC236}">
                <a16:creationId xmlns:a16="http://schemas.microsoft.com/office/drawing/2014/main" id="{D774C9CA-A2D3-3E3F-F89E-1376F416BD8B}"/>
              </a:ext>
            </a:extLst>
          </p:cNvPr>
          <p:cNvSpPr/>
          <p:nvPr/>
        </p:nvSpPr>
        <p:spPr>
          <a:xfrm>
            <a:off x="2805417" y="1288705"/>
            <a:ext cx="32390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Laporan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367;p41">
            <a:extLst>
              <a:ext uri="{FF2B5EF4-FFF2-40B4-BE49-F238E27FC236}">
                <a16:creationId xmlns:a16="http://schemas.microsoft.com/office/drawing/2014/main" id="{5BBE8A64-85B6-3D16-2EAA-D093EFC9E0AF}"/>
              </a:ext>
            </a:extLst>
          </p:cNvPr>
          <p:cNvSpPr/>
          <p:nvPr/>
        </p:nvSpPr>
        <p:spPr>
          <a:xfrm>
            <a:off x="398801" y="1778706"/>
            <a:ext cx="229163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Perubahan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Order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367;p41">
            <a:extLst>
              <a:ext uri="{FF2B5EF4-FFF2-40B4-BE49-F238E27FC236}">
                <a16:creationId xmlns:a16="http://schemas.microsoft.com/office/drawing/2014/main" id="{F0AFA0DC-FCD4-9A7C-BB8C-23849ECFE7F2}"/>
              </a:ext>
            </a:extLst>
          </p:cNvPr>
          <p:cNvSpPr/>
          <p:nvPr/>
        </p:nvSpPr>
        <p:spPr>
          <a:xfrm>
            <a:off x="2858757" y="1778706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367;p41">
            <a:extLst>
              <a:ext uri="{FF2B5EF4-FFF2-40B4-BE49-F238E27FC236}">
                <a16:creationId xmlns:a16="http://schemas.microsoft.com/office/drawing/2014/main" id="{763000BF-60A7-EDA1-ABE1-8D172BDF1AF9}"/>
              </a:ext>
            </a:extLst>
          </p:cNvPr>
          <p:cNvSpPr/>
          <p:nvPr/>
        </p:nvSpPr>
        <p:spPr>
          <a:xfrm>
            <a:off x="398802" y="2319097"/>
            <a:ext cx="384934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367;p41">
            <a:extLst>
              <a:ext uri="{FF2B5EF4-FFF2-40B4-BE49-F238E27FC236}">
                <a16:creationId xmlns:a16="http://schemas.microsoft.com/office/drawing/2014/main" id="{BD0FF6C9-C12E-BE80-C5FD-0C21DE2D7B10}"/>
              </a:ext>
            </a:extLst>
          </p:cNvPr>
          <p:cNvSpPr/>
          <p:nvPr/>
        </p:nvSpPr>
        <p:spPr>
          <a:xfrm>
            <a:off x="398802" y="2823783"/>
            <a:ext cx="245995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367;p41">
            <a:extLst>
              <a:ext uri="{FF2B5EF4-FFF2-40B4-BE49-F238E27FC236}">
                <a16:creationId xmlns:a16="http://schemas.microsoft.com/office/drawing/2014/main" id="{93C4F6B1-47D4-CFC9-00FF-0FE7CE691AB1}"/>
              </a:ext>
            </a:extLst>
          </p:cNvPr>
          <p:cNvSpPr/>
          <p:nvPr/>
        </p:nvSpPr>
        <p:spPr>
          <a:xfrm>
            <a:off x="3015560" y="2823783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67;p41">
            <a:extLst>
              <a:ext uri="{FF2B5EF4-FFF2-40B4-BE49-F238E27FC236}">
                <a16:creationId xmlns:a16="http://schemas.microsoft.com/office/drawing/2014/main" id="{0583CF7C-2237-8F1C-105E-6EDAE67A8FF6}"/>
              </a:ext>
            </a:extLst>
          </p:cNvPr>
          <p:cNvSpPr/>
          <p:nvPr/>
        </p:nvSpPr>
        <p:spPr>
          <a:xfrm>
            <a:off x="4874723" y="2823783"/>
            <a:ext cx="1287952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Utang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367;p41">
            <a:extLst>
              <a:ext uri="{FF2B5EF4-FFF2-40B4-BE49-F238E27FC236}">
                <a16:creationId xmlns:a16="http://schemas.microsoft.com/office/drawing/2014/main" id="{8551263D-5364-33B3-A2DD-5C15BBB022BF}"/>
              </a:ext>
            </a:extLst>
          </p:cNvPr>
          <p:cNvSpPr/>
          <p:nvPr/>
        </p:nvSpPr>
        <p:spPr>
          <a:xfrm>
            <a:off x="6319478" y="2823783"/>
            <a:ext cx="1719621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Persediaan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367;p41">
            <a:extLst>
              <a:ext uri="{FF2B5EF4-FFF2-40B4-BE49-F238E27FC236}">
                <a16:creationId xmlns:a16="http://schemas.microsoft.com/office/drawing/2014/main" id="{742BFC22-2A74-15B0-6FAB-04DAE29695D5}"/>
              </a:ext>
            </a:extLst>
          </p:cNvPr>
          <p:cNvSpPr/>
          <p:nvPr/>
        </p:nvSpPr>
        <p:spPr>
          <a:xfrm>
            <a:off x="398802" y="3378298"/>
            <a:ext cx="699259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367;p41">
            <a:extLst>
              <a:ext uri="{FF2B5EF4-FFF2-40B4-BE49-F238E27FC236}">
                <a16:creationId xmlns:a16="http://schemas.microsoft.com/office/drawing/2014/main" id="{299683BF-7D07-F8A9-7984-1710096727D3}"/>
              </a:ext>
            </a:extLst>
          </p:cNvPr>
          <p:cNvSpPr/>
          <p:nvPr/>
        </p:nvSpPr>
        <p:spPr>
          <a:xfrm>
            <a:off x="398803" y="3882984"/>
            <a:ext cx="22357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367;p41">
            <a:extLst>
              <a:ext uri="{FF2B5EF4-FFF2-40B4-BE49-F238E27FC236}">
                <a16:creationId xmlns:a16="http://schemas.microsoft.com/office/drawing/2014/main" id="{084A2685-5468-70A8-ED65-3AD9E53615F6}"/>
              </a:ext>
            </a:extLst>
          </p:cNvPr>
          <p:cNvSpPr/>
          <p:nvPr/>
        </p:nvSpPr>
        <p:spPr>
          <a:xfrm>
            <a:off x="2805417" y="3882984"/>
            <a:ext cx="5119383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 Penawaran Harga Dan Pemilihan Pemasok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367;p41">
            <a:extLst>
              <a:ext uri="{FF2B5EF4-FFF2-40B4-BE49-F238E27FC236}">
                <a16:creationId xmlns:a16="http://schemas.microsoft.com/office/drawing/2014/main" id="{6F473CCA-0643-CEDB-9A78-74084F31145A}"/>
              </a:ext>
            </a:extLst>
          </p:cNvPr>
          <p:cNvSpPr/>
          <p:nvPr/>
        </p:nvSpPr>
        <p:spPr>
          <a:xfrm>
            <a:off x="398801" y="4359082"/>
            <a:ext cx="170271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367;p41">
            <a:extLst>
              <a:ext uri="{FF2B5EF4-FFF2-40B4-BE49-F238E27FC236}">
                <a16:creationId xmlns:a16="http://schemas.microsoft.com/office/drawing/2014/main" id="{B8F002C4-7CC6-8C5C-575F-E6D3B4553772}"/>
              </a:ext>
            </a:extLst>
          </p:cNvPr>
          <p:cNvSpPr/>
          <p:nvPr/>
        </p:nvSpPr>
        <p:spPr>
          <a:xfrm>
            <a:off x="2278502" y="4359082"/>
            <a:ext cx="19696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367;p41">
            <a:extLst>
              <a:ext uri="{FF2B5EF4-FFF2-40B4-BE49-F238E27FC236}">
                <a16:creationId xmlns:a16="http://schemas.microsoft.com/office/drawing/2014/main" id="{936F083A-DB88-F324-2850-4ED88693D87E}"/>
              </a:ext>
            </a:extLst>
          </p:cNvPr>
          <p:cNvSpPr/>
          <p:nvPr/>
        </p:nvSpPr>
        <p:spPr>
          <a:xfrm>
            <a:off x="4424946" y="4358861"/>
            <a:ext cx="173772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Uang</a:t>
            </a:r>
          </a:p>
        </p:txBody>
      </p:sp>
      <p:sp>
        <p:nvSpPr>
          <p:cNvPr id="496" name="Google Shape;367;p41">
            <a:extLst>
              <a:ext uri="{FF2B5EF4-FFF2-40B4-BE49-F238E27FC236}">
                <a16:creationId xmlns:a16="http://schemas.microsoft.com/office/drawing/2014/main" id="{AF488204-F8CD-3F4E-84C3-240133B2A50F}"/>
              </a:ext>
            </a:extLst>
          </p:cNvPr>
          <p:cNvSpPr/>
          <p:nvPr/>
        </p:nvSpPr>
        <p:spPr>
          <a:xfrm>
            <a:off x="6342790" y="4358640"/>
            <a:ext cx="206207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Distribusi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367;p41">
            <a:extLst>
              <a:ext uri="{FF2B5EF4-FFF2-40B4-BE49-F238E27FC236}">
                <a16:creationId xmlns:a16="http://schemas.microsoft.com/office/drawing/2014/main" id="{7D24A891-0DDA-C636-CC69-29661F056923}"/>
              </a:ext>
            </a:extLst>
          </p:cNvPr>
          <p:cNvSpPr/>
          <p:nvPr/>
        </p:nvSpPr>
        <p:spPr>
          <a:xfrm>
            <a:off x="524921" y="-3771568"/>
            <a:ext cx="1753581" cy="356234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endParaRPr sz="16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367;p41">
            <a:extLst>
              <a:ext uri="{FF2B5EF4-FFF2-40B4-BE49-F238E27FC236}">
                <a16:creationId xmlns:a16="http://schemas.microsoft.com/office/drawing/2014/main" id="{C0B6AB7D-99BC-E567-EA76-8E9A2A3B889D}"/>
              </a:ext>
            </a:extLst>
          </p:cNvPr>
          <p:cNvSpPr/>
          <p:nvPr/>
        </p:nvSpPr>
        <p:spPr>
          <a:xfrm>
            <a:off x="558487" y="-3029877"/>
            <a:ext cx="1623283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Gudang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367;p41">
            <a:extLst>
              <a:ext uri="{FF2B5EF4-FFF2-40B4-BE49-F238E27FC236}">
                <a16:creationId xmlns:a16="http://schemas.microsoft.com/office/drawing/2014/main" id="{B65B4854-5395-F13F-0C88-0628D27F9C88}"/>
              </a:ext>
            </a:extLst>
          </p:cNvPr>
          <p:cNvSpPr/>
          <p:nvPr/>
        </p:nvSpPr>
        <p:spPr>
          <a:xfrm>
            <a:off x="2312068" y="-2441148"/>
            <a:ext cx="1819152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367;p41">
            <a:extLst>
              <a:ext uri="{FF2B5EF4-FFF2-40B4-BE49-F238E27FC236}">
                <a16:creationId xmlns:a16="http://schemas.microsoft.com/office/drawing/2014/main" id="{934587E2-03A1-D385-A0B2-B53695A90B62}"/>
              </a:ext>
            </a:extLst>
          </p:cNvPr>
          <p:cNvSpPr/>
          <p:nvPr/>
        </p:nvSpPr>
        <p:spPr>
          <a:xfrm>
            <a:off x="535176" y="-1810061"/>
            <a:ext cx="1963008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367;p41">
            <a:extLst>
              <a:ext uri="{FF2B5EF4-FFF2-40B4-BE49-F238E27FC236}">
                <a16:creationId xmlns:a16="http://schemas.microsoft.com/office/drawing/2014/main" id="{97C6AE61-41C3-83AF-84FF-478330003CFD}"/>
              </a:ext>
            </a:extLst>
          </p:cNvPr>
          <p:cNvSpPr/>
          <p:nvPr/>
        </p:nvSpPr>
        <p:spPr>
          <a:xfrm>
            <a:off x="2696543" y="-1223162"/>
            <a:ext cx="1804039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897;p71">
            <a:extLst>
              <a:ext uri="{FF2B5EF4-FFF2-40B4-BE49-F238E27FC236}">
                <a16:creationId xmlns:a16="http://schemas.microsoft.com/office/drawing/2014/main" id="{0BB8F9BA-1729-2230-89E9-03B6759190B1}"/>
              </a:ext>
            </a:extLst>
          </p:cNvPr>
          <p:cNvSpPr/>
          <p:nvPr/>
        </p:nvSpPr>
        <p:spPr>
          <a:xfrm>
            <a:off x="12652768" y="43869"/>
            <a:ext cx="2074194" cy="313144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98;p71">
            <a:extLst>
              <a:ext uri="{FF2B5EF4-FFF2-40B4-BE49-F238E27FC236}">
                <a16:creationId xmlns:a16="http://schemas.microsoft.com/office/drawing/2014/main" id="{A460EF49-02F3-3F9B-65F8-E78E007406BE}"/>
              </a:ext>
            </a:extLst>
          </p:cNvPr>
          <p:cNvSpPr/>
          <p:nvPr/>
        </p:nvSpPr>
        <p:spPr>
          <a:xfrm>
            <a:off x="11634460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99;p71">
            <a:extLst>
              <a:ext uri="{FF2B5EF4-FFF2-40B4-BE49-F238E27FC236}">
                <a16:creationId xmlns:a16="http://schemas.microsoft.com/office/drawing/2014/main" id="{909EF80B-B5AD-F9D0-FA95-502453C009F0}"/>
              </a:ext>
            </a:extLst>
          </p:cNvPr>
          <p:cNvSpPr/>
          <p:nvPr/>
        </p:nvSpPr>
        <p:spPr>
          <a:xfrm>
            <a:off x="11576325" y="1861669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00;p71">
            <a:extLst>
              <a:ext uri="{FF2B5EF4-FFF2-40B4-BE49-F238E27FC236}">
                <a16:creationId xmlns:a16="http://schemas.microsoft.com/office/drawing/2014/main" id="{DD554842-93D3-9B36-AC6A-4530830A3851}"/>
              </a:ext>
            </a:extLst>
          </p:cNvPr>
          <p:cNvSpPr/>
          <p:nvPr/>
        </p:nvSpPr>
        <p:spPr>
          <a:xfrm>
            <a:off x="12267835" y="1009423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01;p71">
            <a:extLst>
              <a:ext uri="{FF2B5EF4-FFF2-40B4-BE49-F238E27FC236}">
                <a16:creationId xmlns:a16="http://schemas.microsoft.com/office/drawing/2014/main" id="{EB3680B2-686D-0649-32C5-AD198EB5C624}"/>
              </a:ext>
            </a:extLst>
          </p:cNvPr>
          <p:cNvSpPr/>
          <p:nvPr/>
        </p:nvSpPr>
        <p:spPr>
          <a:xfrm>
            <a:off x="11179353" y="2185695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902;p71">
            <a:extLst>
              <a:ext uri="{FF2B5EF4-FFF2-40B4-BE49-F238E27FC236}">
                <a16:creationId xmlns:a16="http://schemas.microsoft.com/office/drawing/2014/main" id="{7DA40901-D5F0-F5BC-C9E9-667F477DACAF}"/>
              </a:ext>
            </a:extLst>
          </p:cNvPr>
          <p:cNvSpPr/>
          <p:nvPr/>
        </p:nvSpPr>
        <p:spPr>
          <a:xfrm>
            <a:off x="10545873" y="-82172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903;p71">
            <a:extLst>
              <a:ext uri="{FF2B5EF4-FFF2-40B4-BE49-F238E27FC236}">
                <a16:creationId xmlns:a16="http://schemas.microsoft.com/office/drawing/2014/main" id="{5A2737B9-FA05-8E8E-915F-B3EDF9161056}"/>
              </a:ext>
            </a:extLst>
          </p:cNvPr>
          <p:cNvSpPr/>
          <p:nvPr/>
        </p:nvSpPr>
        <p:spPr>
          <a:xfrm>
            <a:off x="11289194" y="-155045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904;p71">
            <a:extLst>
              <a:ext uri="{FF2B5EF4-FFF2-40B4-BE49-F238E27FC236}">
                <a16:creationId xmlns:a16="http://schemas.microsoft.com/office/drawing/2014/main" id="{A94F0259-0333-AF88-5A50-88B5841A59E7}"/>
              </a:ext>
            </a:extLst>
          </p:cNvPr>
          <p:cNvSpPr/>
          <p:nvPr/>
        </p:nvSpPr>
        <p:spPr>
          <a:xfrm>
            <a:off x="10443544" y="1597386"/>
            <a:ext cx="147981" cy="12285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36167"/>
              </a:gs>
              <a:gs pos="100000">
                <a:srgbClr val="23232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905;p71">
            <a:extLst>
              <a:ext uri="{FF2B5EF4-FFF2-40B4-BE49-F238E27FC236}">
                <a16:creationId xmlns:a16="http://schemas.microsoft.com/office/drawing/2014/main" id="{19E95889-1696-438D-8F21-936467A4A2A5}"/>
              </a:ext>
            </a:extLst>
          </p:cNvPr>
          <p:cNvSpPr/>
          <p:nvPr/>
        </p:nvSpPr>
        <p:spPr>
          <a:xfrm>
            <a:off x="10935790" y="-621689"/>
            <a:ext cx="264252" cy="12585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  <a:effectLst>
            <a:outerShdw blurRad="142875" dist="76200" dir="26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906;p71">
            <a:extLst>
              <a:ext uri="{FF2B5EF4-FFF2-40B4-BE49-F238E27FC236}">
                <a16:creationId xmlns:a16="http://schemas.microsoft.com/office/drawing/2014/main" id="{5256C7E0-D360-CA0A-932F-406F378A9EEB}"/>
              </a:ext>
            </a:extLst>
          </p:cNvPr>
          <p:cNvSpPr/>
          <p:nvPr/>
        </p:nvSpPr>
        <p:spPr>
          <a:xfrm>
            <a:off x="10568274" y="1510693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907;p71">
            <a:extLst>
              <a:ext uri="{FF2B5EF4-FFF2-40B4-BE49-F238E27FC236}">
                <a16:creationId xmlns:a16="http://schemas.microsoft.com/office/drawing/2014/main" id="{04394696-4200-38F7-1E47-6C052CB66881}"/>
              </a:ext>
            </a:extLst>
          </p:cNvPr>
          <p:cNvSpPr/>
          <p:nvPr/>
        </p:nvSpPr>
        <p:spPr>
          <a:xfrm>
            <a:off x="10820646" y="2451975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908;p71">
            <a:extLst>
              <a:ext uri="{FF2B5EF4-FFF2-40B4-BE49-F238E27FC236}">
                <a16:creationId xmlns:a16="http://schemas.microsoft.com/office/drawing/2014/main" id="{BB9673B5-63F9-DD96-E85F-279D615FB514}"/>
              </a:ext>
            </a:extLst>
          </p:cNvPr>
          <p:cNvSpPr/>
          <p:nvPr/>
        </p:nvSpPr>
        <p:spPr>
          <a:xfrm>
            <a:off x="12438115" y="2984227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909;p71">
            <a:extLst>
              <a:ext uri="{FF2B5EF4-FFF2-40B4-BE49-F238E27FC236}">
                <a16:creationId xmlns:a16="http://schemas.microsoft.com/office/drawing/2014/main" id="{3AF9D50D-4E64-3FFD-87A0-8F428CF27887}"/>
              </a:ext>
            </a:extLst>
          </p:cNvPr>
          <p:cNvSpPr/>
          <p:nvPr/>
        </p:nvSpPr>
        <p:spPr>
          <a:xfrm>
            <a:off x="9867577" y="4120159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910;p71">
            <a:extLst>
              <a:ext uri="{FF2B5EF4-FFF2-40B4-BE49-F238E27FC236}">
                <a16:creationId xmlns:a16="http://schemas.microsoft.com/office/drawing/2014/main" id="{5A749B03-E93A-C5EB-2E2E-BC0ACCFB6F8A}"/>
              </a:ext>
            </a:extLst>
          </p:cNvPr>
          <p:cNvSpPr/>
          <p:nvPr/>
        </p:nvSpPr>
        <p:spPr>
          <a:xfrm>
            <a:off x="12672864" y="4567030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911;p71">
            <a:extLst>
              <a:ext uri="{FF2B5EF4-FFF2-40B4-BE49-F238E27FC236}">
                <a16:creationId xmlns:a16="http://schemas.microsoft.com/office/drawing/2014/main" id="{41601A7E-853C-BA2A-337C-7406FC72733D}"/>
              </a:ext>
            </a:extLst>
          </p:cNvPr>
          <p:cNvSpPr/>
          <p:nvPr/>
        </p:nvSpPr>
        <p:spPr>
          <a:xfrm>
            <a:off x="11987605" y="5396950"/>
            <a:ext cx="428211" cy="428457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912;p71">
            <a:extLst>
              <a:ext uri="{FF2B5EF4-FFF2-40B4-BE49-F238E27FC236}">
                <a16:creationId xmlns:a16="http://schemas.microsoft.com/office/drawing/2014/main" id="{DFD33263-724C-136B-CEE9-4F6F3FAB0DA3}"/>
              </a:ext>
            </a:extLst>
          </p:cNvPr>
          <p:cNvSpPr/>
          <p:nvPr/>
        </p:nvSpPr>
        <p:spPr>
          <a:xfrm>
            <a:off x="10295788" y="3714718"/>
            <a:ext cx="262116" cy="259219"/>
          </a:xfrm>
          <a:custGeom>
            <a:avLst/>
            <a:gdLst/>
            <a:ahLst/>
            <a:cxnLst/>
            <a:rect l="l" t="t" r="r" b="b"/>
            <a:pathLst>
              <a:path w="12760" h="12619" extrusionOk="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914;p71">
            <a:extLst>
              <a:ext uri="{FF2B5EF4-FFF2-40B4-BE49-F238E27FC236}">
                <a16:creationId xmlns:a16="http://schemas.microsoft.com/office/drawing/2014/main" id="{A034CA04-81DE-B805-0221-04754D66F4B2}"/>
              </a:ext>
            </a:extLst>
          </p:cNvPr>
          <p:cNvSpPr/>
          <p:nvPr/>
        </p:nvSpPr>
        <p:spPr>
          <a:xfrm>
            <a:off x="11529817" y="3834723"/>
            <a:ext cx="62284" cy="61504"/>
          </a:xfrm>
          <a:custGeom>
            <a:avLst/>
            <a:gdLst/>
            <a:ahLst/>
            <a:cxnLst/>
            <a:rect l="l" t="t" r="r" b="b"/>
            <a:pathLst>
              <a:path w="2458" h="2427" extrusionOk="0">
                <a:moveTo>
                  <a:pt x="1229" y="1"/>
                </a:moveTo>
                <a:cubicBezTo>
                  <a:pt x="567" y="1"/>
                  <a:pt x="0" y="536"/>
                  <a:pt x="0" y="1198"/>
                </a:cubicBezTo>
                <a:cubicBezTo>
                  <a:pt x="0" y="1891"/>
                  <a:pt x="567" y="2427"/>
                  <a:pt x="1229" y="2427"/>
                </a:cubicBezTo>
                <a:cubicBezTo>
                  <a:pt x="1891" y="2427"/>
                  <a:pt x="2458" y="1891"/>
                  <a:pt x="2458" y="1198"/>
                </a:cubicBezTo>
                <a:cubicBezTo>
                  <a:pt x="2458" y="536"/>
                  <a:pt x="1891" y="1"/>
                  <a:pt x="12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915;p71">
            <a:extLst>
              <a:ext uri="{FF2B5EF4-FFF2-40B4-BE49-F238E27FC236}">
                <a16:creationId xmlns:a16="http://schemas.microsoft.com/office/drawing/2014/main" id="{88CC6D14-260B-5A13-4CDA-4CBAB131C8A2}"/>
              </a:ext>
            </a:extLst>
          </p:cNvPr>
          <p:cNvSpPr/>
          <p:nvPr/>
        </p:nvSpPr>
        <p:spPr>
          <a:xfrm>
            <a:off x="11465936" y="3834723"/>
            <a:ext cx="48728" cy="61504"/>
          </a:xfrm>
          <a:custGeom>
            <a:avLst/>
            <a:gdLst/>
            <a:ahLst/>
            <a:cxnLst/>
            <a:rect l="l" t="t" r="r" b="b"/>
            <a:pathLst>
              <a:path w="1923" h="2427" extrusionOk="0">
                <a:moveTo>
                  <a:pt x="1261" y="1"/>
                </a:moveTo>
                <a:cubicBezTo>
                  <a:pt x="599" y="1"/>
                  <a:pt x="1" y="536"/>
                  <a:pt x="1" y="1198"/>
                </a:cubicBezTo>
                <a:cubicBezTo>
                  <a:pt x="1" y="1891"/>
                  <a:pt x="568" y="2427"/>
                  <a:pt x="1261" y="2427"/>
                </a:cubicBezTo>
                <a:cubicBezTo>
                  <a:pt x="1513" y="2427"/>
                  <a:pt x="1734" y="2364"/>
                  <a:pt x="1923" y="2238"/>
                </a:cubicBezTo>
                <a:cubicBezTo>
                  <a:pt x="1765" y="1923"/>
                  <a:pt x="1671" y="1576"/>
                  <a:pt x="1671" y="1198"/>
                </a:cubicBezTo>
                <a:cubicBezTo>
                  <a:pt x="1671" y="851"/>
                  <a:pt x="1765" y="505"/>
                  <a:pt x="1923" y="190"/>
                </a:cubicBezTo>
                <a:cubicBezTo>
                  <a:pt x="1734" y="64"/>
                  <a:pt x="1513" y="1"/>
                  <a:pt x="12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916;p71">
            <a:extLst>
              <a:ext uri="{FF2B5EF4-FFF2-40B4-BE49-F238E27FC236}">
                <a16:creationId xmlns:a16="http://schemas.microsoft.com/office/drawing/2014/main" id="{38F36E6B-0F64-660C-2BCC-10CBF4269203}"/>
              </a:ext>
            </a:extLst>
          </p:cNvPr>
          <p:cNvSpPr/>
          <p:nvPr/>
        </p:nvSpPr>
        <p:spPr>
          <a:xfrm>
            <a:off x="12195313" y="5281975"/>
            <a:ext cx="320950" cy="229949"/>
          </a:xfrm>
          <a:custGeom>
            <a:avLst/>
            <a:gdLst/>
            <a:ahLst/>
            <a:cxnLst/>
            <a:rect l="l" t="t" r="r" b="b"/>
            <a:pathLst>
              <a:path w="12666" h="9074" extrusionOk="0">
                <a:moveTo>
                  <a:pt x="11374" y="851"/>
                </a:moveTo>
                <a:cubicBezTo>
                  <a:pt x="11626" y="851"/>
                  <a:pt x="11815" y="1040"/>
                  <a:pt x="11815" y="1229"/>
                </a:cubicBezTo>
                <a:lnTo>
                  <a:pt x="11815" y="1670"/>
                </a:lnTo>
                <a:lnTo>
                  <a:pt x="788" y="1670"/>
                </a:lnTo>
                <a:lnTo>
                  <a:pt x="788" y="1229"/>
                </a:lnTo>
                <a:cubicBezTo>
                  <a:pt x="788" y="1008"/>
                  <a:pt x="977" y="851"/>
                  <a:pt x="1166" y="851"/>
                </a:cubicBezTo>
                <a:close/>
                <a:moveTo>
                  <a:pt x="7562" y="3277"/>
                </a:moveTo>
                <a:cubicBezTo>
                  <a:pt x="8696" y="3277"/>
                  <a:pt x="9641" y="4222"/>
                  <a:pt x="9641" y="5356"/>
                </a:cubicBezTo>
                <a:cubicBezTo>
                  <a:pt x="9610" y="6522"/>
                  <a:pt x="8696" y="7467"/>
                  <a:pt x="7562" y="7467"/>
                </a:cubicBezTo>
                <a:cubicBezTo>
                  <a:pt x="7089" y="7467"/>
                  <a:pt x="6648" y="7309"/>
                  <a:pt x="6333" y="7026"/>
                </a:cubicBezTo>
                <a:cubicBezTo>
                  <a:pt x="5987" y="7309"/>
                  <a:pt x="5546" y="7467"/>
                  <a:pt x="5073" y="7467"/>
                </a:cubicBezTo>
                <a:cubicBezTo>
                  <a:pt x="3939" y="7467"/>
                  <a:pt x="2994" y="6522"/>
                  <a:pt x="2994" y="5356"/>
                </a:cubicBezTo>
                <a:cubicBezTo>
                  <a:pt x="2994" y="4222"/>
                  <a:pt x="3939" y="3277"/>
                  <a:pt x="5073" y="3277"/>
                </a:cubicBezTo>
                <a:cubicBezTo>
                  <a:pt x="5514" y="3277"/>
                  <a:pt x="5987" y="3434"/>
                  <a:pt x="6333" y="3718"/>
                </a:cubicBezTo>
                <a:cubicBezTo>
                  <a:pt x="6680" y="3434"/>
                  <a:pt x="7121" y="3277"/>
                  <a:pt x="7562" y="3277"/>
                </a:cubicBezTo>
                <a:close/>
                <a:moveTo>
                  <a:pt x="1229" y="0"/>
                </a:moveTo>
                <a:cubicBezTo>
                  <a:pt x="536" y="0"/>
                  <a:pt x="1" y="567"/>
                  <a:pt x="1" y="1229"/>
                </a:cubicBezTo>
                <a:lnTo>
                  <a:pt x="1" y="7845"/>
                </a:lnTo>
                <a:cubicBezTo>
                  <a:pt x="1" y="8506"/>
                  <a:pt x="536" y="9073"/>
                  <a:pt x="1229" y="9073"/>
                </a:cubicBezTo>
                <a:lnTo>
                  <a:pt x="11406" y="9073"/>
                </a:lnTo>
                <a:cubicBezTo>
                  <a:pt x="12099" y="9073"/>
                  <a:pt x="12666" y="8506"/>
                  <a:pt x="12666" y="7845"/>
                </a:cubicBezTo>
                <a:lnTo>
                  <a:pt x="12666" y="1229"/>
                </a:lnTo>
                <a:cubicBezTo>
                  <a:pt x="12634" y="567"/>
                  <a:pt x="12099" y="0"/>
                  <a:pt x="1140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918;p71">
            <a:extLst>
              <a:ext uri="{FF2B5EF4-FFF2-40B4-BE49-F238E27FC236}">
                <a16:creationId xmlns:a16="http://schemas.microsoft.com/office/drawing/2014/main" id="{8552BF1A-285D-6B51-DC4C-4A796DC5CA1B}"/>
              </a:ext>
            </a:extLst>
          </p:cNvPr>
          <p:cNvSpPr/>
          <p:nvPr/>
        </p:nvSpPr>
        <p:spPr>
          <a:xfrm>
            <a:off x="10926808" y="3781581"/>
            <a:ext cx="195650" cy="196408"/>
          </a:xfrm>
          <a:custGeom>
            <a:avLst/>
            <a:gdLst/>
            <a:ahLst/>
            <a:cxnLst/>
            <a:rect l="l" t="t" r="r" b="b"/>
            <a:pathLst>
              <a:path w="8255" h="8287" extrusionOk="0">
                <a:moveTo>
                  <a:pt x="4128" y="1229"/>
                </a:moveTo>
                <a:cubicBezTo>
                  <a:pt x="4348" y="1229"/>
                  <a:pt x="4506" y="1418"/>
                  <a:pt x="4506" y="1670"/>
                </a:cubicBezTo>
                <a:lnTo>
                  <a:pt x="4506" y="1922"/>
                </a:lnTo>
                <a:cubicBezTo>
                  <a:pt x="4978" y="2080"/>
                  <a:pt x="5356" y="2552"/>
                  <a:pt x="5356" y="3119"/>
                </a:cubicBezTo>
                <a:cubicBezTo>
                  <a:pt x="5356" y="3340"/>
                  <a:pt x="5136" y="3498"/>
                  <a:pt x="4947" y="3498"/>
                </a:cubicBezTo>
                <a:cubicBezTo>
                  <a:pt x="4726" y="3498"/>
                  <a:pt x="4506" y="3308"/>
                  <a:pt x="4506" y="3119"/>
                </a:cubicBezTo>
                <a:cubicBezTo>
                  <a:pt x="4506" y="2867"/>
                  <a:pt x="4317" y="2710"/>
                  <a:pt x="4128" y="2710"/>
                </a:cubicBezTo>
                <a:cubicBezTo>
                  <a:pt x="3939" y="2710"/>
                  <a:pt x="3687" y="2930"/>
                  <a:pt x="3687" y="3119"/>
                </a:cubicBezTo>
                <a:cubicBezTo>
                  <a:pt x="3718" y="3340"/>
                  <a:pt x="4033" y="3592"/>
                  <a:pt x="4411" y="3813"/>
                </a:cubicBezTo>
                <a:cubicBezTo>
                  <a:pt x="4821" y="4128"/>
                  <a:pt x="5388" y="4537"/>
                  <a:pt x="5388" y="5199"/>
                </a:cubicBezTo>
                <a:cubicBezTo>
                  <a:pt x="5388" y="5766"/>
                  <a:pt x="5041" y="6175"/>
                  <a:pt x="4569" y="6396"/>
                </a:cubicBezTo>
                <a:lnTo>
                  <a:pt x="4569" y="6648"/>
                </a:lnTo>
                <a:cubicBezTo>
                  <a:pt x="4569" y="6900"/>
                  <a:pt x="4348" y="7089"/>
                  <a:pt x="4159" y="7089"/>
                </a:cubicBezTo>
                <a:cubicBezTo>
                  <a:pt x="3970" y="7089"/>
                  <a:pt x="3718" y="6900"/>
                  <a:pt x="3718" y="6648"/>
                </a:cubicBezTo>
                <a:lnTo>
                  <a:pt x="3718" y="6396"/>
                </a:lnTo>
                <a:cubicBezTo>
                  <a:pt x="3245" y="6238"/>
                  <a:pt x="2899" y="5766"/>
                  <a:pt x="2899" y="5199"/>
                </a:cubicBezTo>
                <a:cubicBezTo>
                  <a:pt x="2899" y="4978"/>
                  <a:pt x="3088" y="4821"/>
                  <a:pt x="3308" y="4821"/>
                </a:cubicBezTo>
                <a:cubicBezTo>
                  <a:pt x="3498" y="4821"/>
                  <a:pt x="3687" y="5010"/>
                  <a:pt x="3687" y="5199"/>
                </a:cubicBezTo>
                <a:cubicBezTo>
                  <a:pt x="3687" y="5451"/>
                  <a:pt x="3876" y="5608"/>
                  <a:pt x="4128" y="5608"/>
                </a:cubicBezTo>
                <a:cubicBezTo>
                  <a:pt x="4348" y="5608"/>
                  <a:pt x="4506" y="5388"/>
                  <a:pt x="4506" y="5199"/>
                </a:cubicBezTo>
                <a:cubicBezTo>
                  <a:pt x="4506" y="4978"/>
                  <a:pt x="4191" y="4726"/>
                  <a:pt x="3844" y="4506"/>
                </a:cubicBezTo>
                <a:cubicBezTo>
                  <a:pt x="3403" y="4191"/>
                  <a:pt x="2867" y="3781"/>
                  <a:pt x="2867" y="3119"/>
                </a:cubicBezTo>
                <a:cubicBezTo>
                  <a:pt x="2867" y="2552"/>
                  <a:pt x="3214" y="2143"/>
                  <a:pt x="3687" y="1922"/>
                </a:cubicBezTo>
                <a:lnTo>
                  <a:pt x="3687" y="1670"/>
                </a:lnTo>
                <a:cubicBezTo>
                  <a:pt x="3687" y="1418"/>
                  <a:pt x="3876" y="1229"/>
                  <a:pt x="4128" y="1229"/>
                </a:cubicBezTo>
                <a:close/>
                <a:moveTo>
                  <a:pt x="4128" y="0"/>
                </a:moveTo>
                <a:cubicBezTo>
                  <a:pt x="1828" y="0"/>
                  <a:pt x="0" y="1859"/>
                  <a:pt x="0" y="4128"/>
                </a:cubicBezTo>
                <a:cubicBezTo>
                  <a:pt x="0" y="6427"/>
                  <a:pt x="1828" y="8286"/>
                  <a:pt x="4128" y="8286"/>
                </a:cubicBezTo>
                <a:cubicBezTo>
                  <a:pt x="6396" y="8286"/>
                  <a:pt x="8255" y="6427"/>
                  <a:pt x="8255" y="4128"/>
                </a:cubicBezTo>
                <a:cubicBezTo>
                  <a:pt x="8255" y="1859"/>
                  <a:pt x="6396" y="0"/>
                  <a:pt x="41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919;p71">
            <a:extLst>
              <a:ext uri="{FF2B5EF4-FFF2-40B4-BE49-F238E27FC236}">
                <a16:creationId xmlns:a16="http://schemas.microsoft.com/office/drawing/2014/main" id="{1226CA9D-EFE1-5D50-6720-ACCA166BE039}"/>
              </a:ext>
            </a:extLst>
          </p:cNvPr>
          <p:cNvSpPr/>
          <p:nvPr/>
        </p:nvSpPr>
        <p:spPr>
          <a:xfrm>
            <a:off x="10834967" y="3710645"/>
            <a:ext cx="151590" cy="70960"/>
          </a:xfrm>
          <a:custGeom>
            <a:avLst/>
            <a:gdLst/>
            <a:ahLst/>
            <a:cxnLst/>
            <a:rect l="l" t="t" r="r" b="b"/>
            <a:pathLst>
              <a:path w="6396" h="2994" extrusionOk="0">
                <a:moveTo>
                  <a:pt x="3214" y="1"/>
                </a:moveTo>
                <a:cubicBezTo>
                  <a:pt x="1450" y="1"/>
                  <a:pt x="0" y="662"/>
                  <a:pt x="0" y="1513"/>
                </a:cubicBezTo>
                <a:cubicBezTo>
                  <a:pt x="0" y="2332"/>
                  <a:pt x="1450" y="2993"/>
                  <a:pt x="3214" y="2993"/>
                </a:cubicBezTo>
                <a:cubicBezTo>
                  <a:pt x="4947" y="2993"/>
                  <a:pt x="6396" y="2332"/>
                  <a:pt x="6396" y="1513"/>
                </a:cubicBezTo>
                <a:cubicBezTo>
                  <a:pt x="6396" y="662"/>
                  <a:pt x="4947" y="1"/>
                  <a:pt x="32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920;p71">
            <a:extLst>
              <a:ext uri="{FF2B5EF4-FFF2-40B4-BE49-F238E27FC236}">
                <a16:creationId xmlns:a16="http://schemas.microsoft.com/office/drawing/2014/main" id="{3EC74FBE-CD83-E9F1-3680-189F95676B2B}"/>
              </a:ext>
            </a:extLst>
          </p:cNvPr>
          <p:cNvSpPr/>
          <p:nvPr/>
        </p:nvSpPr>
        <p:spPr>
          <a:xfrm>
            <a:off x="10834967" y="3784568"/>
            <a:ext cx="104544" cy="56763"/>
          </a:xfrm>
          <a:custGeom>
            <a:avLst/>
            <a:gdLst/>
            <a:ahLst/>
            <a:cxnLst/>
            <a:rect l="l" t="t" r="r" b="b"/>
            <a:pathLst>
              <a:path w="4411" h="2395" extrusionOk="0">
                <a:moveTo>
                  <a:pt x="0" y="0"/>
                </a:moveTo>
                <a:lnTo>
                  <a:pt x="0" y="1135"/>
                </a:lnTo>
                <a:cubicBezTo>
                  <a:pt x="0" y="1450"/>
                  <a:pt x="347" y="1765"/>
                  <a:pt x="882" y="2017"/>
                </a:cubicBezTo>
                <a:cubicBezTo>
                  <a:pt x="1355" y="2237"/>
                  <a:pt x="2332" y="2395"/>
                  <a:pt x="3151" y="2395"/>
                </a:cubicBezTo>
                <a:lnTo>
                  <a:pt x="3308" y="2395"/>
                </a:lnTo>
                <a:cubicBezTo>
                  <a:pt x="3560" y="1733"/>
                  <a:pt x="3907" y="1135"/>
                  <a:pt x="4411" y="631"/>
                </a:cubicBezTo>
                <a:lnTo>
                  <a:pt x="4411" y="631"/>
                </a:lnTo>
                <a:cubicBezTo>
                  <a:pt x="4033" y="694"/>
                  <a:pt x="3623" y="757"/>
                  <a:pt x="3182" y="757"/>
                </a:cubicBezTo>
                <a:cubicBezTo>
                  <a:pt x="2363" y="757"/>
                  <a:pt x="1261" y="599"/>
                  <a:pt x="567" y="316"/>
                </a:cubicBezTo>
                <a:cubicBezTo>
                  <a:pt x="347" y="221"/>
                  <a:pt x="158" y="127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921;p71">
            <a:extLst>
              <a:ext uri="{FF2B5EF4-FFF2-40B4-BE49-F238E27FC236}">
                <a16:creationId xmlns:a16="http://schemas.microsoft.com/office/drawing/2014/main" id="{5F16A6CD-DB0C-AEC7-F46C-EE8677709A05}"/>
              </a:ext>
            </a:extLst>
          </p:cNvPr>
          <p:cNvSpPr/>
          <p:nvPr/>
        </p:nvSpPr>
        <p:spPr>
          <a:xfrm>
            <a:off x="10834967" y="3901056"/>
            <a:ext cx="100823" cy="56763"/>
          </a:xfrm>
          <a:custGeom>
            <a:avLst/>
            <a:gdLst/>
            <a:ahLst/>
            <a:cxnLst/>
            <a:rect l="l" t="t" r="r" b="b"/>
            <a:pathLst>
              <a:path w="4254" h="2395" extrusionOk="0">
                <a:moveTo>
                  <a:pt x="0" y="0"/>
                </a:moveTo>
                <a:lnTo>
                  <a:pt x="0" y="1197"/>
                </a:lnTo>
                <a:cubicBezTo>
                  <a:pt x="0" y="1701"/>
                  <a:pt x="1355" y="2395"/>
                  <a:pt x="3182" y="2395"/>
                </a:cubicBezTo>
                <a:cubicBezTo>
                  <a:pt x="3560" y="2395"/>
                  <a:pt x="3907" y="2363"/>
                  <a:pt x="4254" y="2332"/>
                </a:cubicBezTo>
                <a:cubicBezTo>
                  <a:pt x="3875" y="1859"/>
                  <a:pt x="3560" y="1355"/>
                  <a:pt x="3340" y="756"/>
                </a:cubicBezTo>
                <a:lnTo>
                  <a:pt x="3182" y="756"/>
                </a:lnTo>
                <a:cubicBezTo>
                  <a:pt x="2363" y="756"/>
                  <a:pt x="1261" y="599"/>
                  <a:pt x="567" y="315"/>
                </a:cubicBezTo>
                <a:cubicBezTo>
                  <a:pt x="347" y="252"/>
                  <a:pt x="158" y="126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922;p71">
            <a:extLst>
              <a:ext uri="{FF2B5EF4-FFF2-40B4-BE49-F238E27FC236}">
                <a16:creationId xmlns:a16="http://schemas.microsoft.com/office/drawing/2014/main" id="{B22BE113-E4C2-50D8-B8B5-56A244F91E2A}"/>
              </a:ext>
            </a:extLst>
          </p:cNvPr>
          <p:cNvSpPr/>
          <p:nvPr/>
        </p:nvSpPr>
        <p:spPr>
          <a:xfrm>
            <a:off x="11630925" y="4434247"/>
            <a:ext cx="73946" cy="57522"/>
          </a:xfrm>
          <a:custGeom>
            <a:avLst/>
            <a:gdLst/>
            <a:ahLst/>
            <a:cxnLst/>
            <a:rect l="l" t="t" r="r" b="b"/>
            <a:pathLst>
              <a:path w="3120" h="2427" extrusionOk="0">
                <a:moveTo>
                  <a:pt x="1" y="1"/>
                </a:moveTo>
                <a:lnTo>
                  <a:pt x="1" y="1167"/>
                </a:lnTo>
                <a:lnTo>
                  <a:pt x="32" y="1167"/>
                </a:lnTo>
                <a:cubicBezTo>
                  <a:pt x="32" y="1482"/>
                  <a:pt x="379" y="1797"/>
                  <a:pt x="914" y="2017"/>
                </a:cubicBezTo>
                <a:cubicBezTo>
                  <a:pt x="1387" y="2238"/>
                  <a:pt x="2332" y="2395"/>
                  <a:pt x="3120" y="2427"/>
                </a:cubicBezTo>
                <a:cubicBezTo>
                  <a:pt x="3057" y="2143"/>
                  <a:pt x="3025" y="1860"/>
                  <a:pt x="3025" y="1608"/>
                </a:cubicBezTo>
                <a:cubicBezTo>
                  <a:pt x="3025" y="1324"/>
                  <a:pt x="3088" y="1041"/>
                  <a:pt x="3120" y="757"/>
                </a:cubicBezTo>
                <a:cubicBezTo>
                  <a:pt x="2332" y="757"/>
                  <a:pt x="1230" y="599"/>
                  <a:pt x="536" y="316"/>
                </a:cubicBezTo>
                <a:cubicBezTo>
                  <a:pt x="347" y="253"/>
                  <a:pt x="158" y="127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924;p71">
            <a:extLst>
              <a:ext uri="{FF2B5EF4-FFF2-40B4-BE49-F238E27FC236}">
                <a16:creationId xmlns:a16="http://schemas.microsoft.com/office/drawing/2014/main" id="{81FF910B-853D-5620-5EB1-5868C85F30FF}"/>
              </a:ext>
            </a:extLst>
          </p:cNvPr>
          <p:cNvSpPr/>
          <p:nvPr/>
        </p:nvSpPr>
        <p:spPr>
          <a:xfrm>
            <a:off x="10827493" y="3448531"/>
            <a:ext cx="301686" cy="19435"/>
          </a:xfrm>
          <a:custGeom>
            <a:avLst/>
            <a:gdLst/>
            <a:ahLst/>
            <a:cxnLst/>
            <a:rect l="l" t="t" r="r" b="b"/>
            <a:pathLst>
              <a:path w="12729" h="820" extrusionOk="0">
                <a:moveTo>
                  <a:pt x="442" y="0"/>
                </a:moveTo>
                <a:cubicBezTo>
                  <a:pt x="221" y="0"/>
                  <a:pt x="1" y="189"/>
                  <a:pt x="1" y="441"/>
                </a:cubicBezTo>
                <a:cubicBezTo>
                  <a:pt x="1" y="662"/>
                  <a:pt x="221" y="819"/>
                  <a:pt x="442" y="819"/>
                </a:cubicBezTo>
                <a:lnTo>
                  <a:pt x="12288" y="819"/>
                </a:lnTo>
                <a:cubicBezTo>
                  <a:pt x="12540" y="819"/>
                  <a:pt x="12697" y="630"/>
                  <a:pt x="12697" y="441"/>
                </a:cubicBezTo>
                <a:cubicBezTo>
                  <a:pt x="12729" y="158"/>
                  <a:pt x="12540" y="0"/>
                  <a:pt x="122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925;p71">
            <a:extLst>
              <a:ext uri="{FF2B5EF4-FFF2-40B4-BE49-F238E27FC236}">
                <a16:creationId xmlns:a16="http://schemas.microsoft.com/office/drawing/2014/main" id="{DC011C88-FAD5-C8BB-D887-2C0B5CB6F717}"/>
              </a:ext>
            </a:extLst>
          </p:cNvPr>
          <p:cNvSpPr/>
          <p:nvPr/>
        </p:nvSpPr>
        <p:spPr>
          <a:xfrm>
            <a:off x="10827493" y="3330549"/>
            <a:ext cx="79919" cy="98595"/>
          </a:xfrm>
          <a:custGeom>
            <a:avLst/>
            <a:gdLst/>
            <a:ahLst/>
            <a:cxnLst/>
            <a:rect l="l" t="t" r="r" b="b"/>
            <a:pathLst>
              <a:path w="3372" h="4160" extrusionOk="0">
                <a:moveTo>
                  <a:pt x="1009" y="0"/>
                </a:moveTo>
                <a:cubicBezTo>
                  <a:pt x="442" y="0"/>
                  <a:pt x="1" y="442"/>
                  <a:pt x="1" y="1009"/>
                </a:cubicBezTo>
                <a:lnTo>
                  <a:pt x="1" y="3214"/>
                </a:lnTo>
                <a:cubicBezTo>
                  <a:pt x="64" y="3718"/>
                  <a:pt x="473" y="4159"/>
                  <a:pt x="1009" y="4159"/>
                </a:cubicBezTo>
                <a:lnTo>
                  <a:pt x="2363" y="4159"/>
                </a:lnTo>
                <a:cubicBezTo>
                  <a:pt x="2931" y="4159"/>
                  <a:pt x="3372" y="3718"/>
                  <a:pt x="3372" y="3214"/>
                </a:cubicBezTo>
                <a:lnTo>
                  <a:pt x="3372" y="1009"/>
                </a:lnTo>
                <a:cubicBezTo>
                  <a:pt x="3372" y="442"/>
                  <a:pt x="2931" y="0"/>
                  <a:pt x="23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926;p71">
            <a:extLst>
              <a:ext uri="{FF2B5EF4-FFF2-40B4-BE49-F238E27FC236}">
                <a16:creationId xmlns:a16="http://schemas.microsoft.com/office/drawing/2014/main" id="{EF7CC405-BEF6-2F86-A803-2ED5EE613EBD}"/>
              </a:ext>
            </a:extLst>
          </p:cNvPr>
          <p:cNvSpPr/>
          <p:nvPr/>
        </p:nvSpPr>
        <p:spPr>
          <a:xfrm>
            <a:off x="12228622" y="3286066"/>
            <a:ext cx="78426" cy="261372"/>
          </a:xfrm>
          <a:custGeom>
            <a:avLst/>
            <a:gdLst/>
            <a:ahLst/>
            <a:cxnLst/>
            <a:rect l="l" t="t" r="r" b="b"/>
            <a:pathLst>
              <a:path w="3309" h="11028" extrusionOk="0">
                <a:moveTo>
                  <a:pt x="946" y="0"/>
                </a:moveTo>
                <a:cubicBezTo>
                  <a:pt x="410" y="0"/>
                  <a:pt x="0" y="410"/>
                  <a:pt x="0" y="977"/>
                </a:cubicBezTo>
                <a:lnTo>
                  <a:pt x="0" y="10082"/>
                </a:lnTo>
                <a:cubicBezTo>
                  <a:pt x="0" y="10618"/>
                  <a:pt x="441" y="11027"/>
                  <a:pt x="946" y="11027"/>
                </a:cubicBezTo>
                <a:lnTo>
                  <a:pt x="2332" y="11027"/>
                </a:lnTo>
                <a:cubicBezTo>
                  <a:pt x="2899" y="11027"/>
                  <a:pt x="3308" y="10586"/>
                  <a:pt x="3308" y="10082"/>
                </a:cubicBezTo>
                <a:lnTo>
                  <a:pt x="3308" y="977"/>
                </a:lnTo>
                <a:cubicBezTo>
                  <a:pt x="3308" y="410"/>
                  <a:pt x="2899" y="0"/>
                  <a:pt x="2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927;p71">
            <a:extLst>
              <a:ext uri="{FF2B5EF4-FFF2-40B4-BE49-F238E27FC236}">
                <a16:creationId xmlns:a16="http://schemas.microsoft.com/office/drawing/2014/main" id="{79C991F1-6051-179B-2BA1-43EE7F678879}"/>
              </a:ext>
            </a:extLst>
          </p:cNvPr>
          <p:cNvSpPr/>
          <p:nvPr/>
        </p:nvSpPr>
        <p:spPr>
          <a:xfrm>
            <a:off x="12111929" y="3252147"/>
            <a:ext cx="78426" cy="176997"/>
          </a:xfrm>
          <a:custGeom>
            <a:avLst/>
            <a:gdLst/>
            <a:ahLst/>
            <a:cxnLst/>
            <a:rect l="l" t="t" r="r" b="b"/>
            <a:pathLst>
              <a:path w="3309" h="7468" extrusionOk="0">
                <a:moveTo>
                  <a:pt x="946" y="0"/>
                </a:moveTo>
                <a:cubicBezTo>
                  <a:pt x="410" y="0"/>
                  <a:pt x="1" y="442"/>
                  <a:pt x="1" y="1009"/>
                </a:cubicBezTo>
                <a:lnTo>
                  <a:pt x="1" y="6522"/>
                </a:lnTo>
                <a:cubicBezTo>
                  <a:pt x="1" y="7058"/>
                  <a:pt x="442" y="7467"/>
                  <a:pt x="946" y="7467"/>
                </a:cubicBezTo>
                <a:lnTo>
                  <a:pt x="2332" y="7467"/>
                </a:lnTo>
                <a:cubicBezTo>
                  <a:pt x="2868" y="7467"/>
                  <a:pt x="3309" y="7026"/>
                  <a:pt x="3309" y="6522"/>
                </a:cubicBezTo>
                <a:lnTo>
                  <a:pt x="3309" y="1009"/>
                </a:lnTo>
                <a:cubicBezTo>
                  <a:pt x="3309" y="442"/>
                  <a:pt x="2868" y="0"/>
                  <a:pt x="2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929;p71">
            <a:extLst>
              <a:ext uri="{FF2B5EF4-FFF2-40B4-BE49-F238E27FC236}">
                <a16:creationId xmlns:a16="http://schemas.microsoft.com/office/drawing/2014/main" id="{1F8384E7-9F14-94D8-BDA4-DA0F8E8B88A9}"/>
              </a:ext>
            </a:extLst>
          </p:cNvPr>
          <p:cNvSpPr/>
          <p:nvPr/>
        </p:nvSpPr>
        <p:spPr>
          <a:xfrm>
            <a:off x="11970319" y="2938487"/>
            <a:ext cx="261349" cy="261372"/>
          </a:xfrm>
          <a:custGeom>
            <a:avLst/>
            <a:gdLst/>
            <a:ahLst/>
            <a:cxnLst/>
            <a:rect l="l" t="t" r="r" b="b"/>
            <a:pathLst>
              <a:path w="11027" h="11028" extrusionOk="0">
                <a:moveTo>
                  <a:pt x="5514" y="1"/>
                </a:moveTo>
                <a:cubicBezTo>
                  <a:pt x="2489" y="1"/>
                  <a:pt x="0" y="2458"/>
                  <a:pt x="0" y="5514"/>
                </a:cubicBezTo>
                <a:cubicBezTo>
                  <a:pt x="0" y="8539"/>
                  <a:pt x="2489" y="11027"/>
                  <a:pt x="5514" y="11027"/>
                </a:cubicBezTo>
                <a:cubicBezTo>
                  <a:pt x="8538" y="11027"/>
                  <a:pt x="11027" y="8539"/>
                  <a:pt x="11027" y="5514"/>
                </a:cubicBezTo>
                <a:cubicBezTo>
                  <a:pt x="11027" y="5294"/>
                  <a:pt x="10869" y="5105"/>
                  <a:pt x="10649" y="5105"/>
                </a:cubicBezTo>
                <a:lnTo>
                  <a:pt x="5955" y="5105"/>
                </a:lnTo>
                <a:lnTo>
                  <a:pt x="5955" y="410"/>
                </a:lnTo>
                <a:cubicBezTo>
                  <a:pt x="5955" y="190"/>
                  <a:pt x="5766" y="1"/>
                  <a:pt x="55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930;p71">
            <a:extLst>
              <a:ext uri="{FF2B5EF4-FFF2-40B4-BE49-F238E27FC236}">
                <a16:creationId xmlns:a16="http://schemas.microsoft.com/office/drawing/2014/main" id="{378406B7-5899-F286-C9CB-174174F9D85B}"/>
              </a:ext>
            </a:extLst>
          </p:cNvPr>
          <p:cNvSpPr/>
          <p:nvPr/>
        </p:nvSpPr>
        <p:spPr>
          <a:xfrm>
            <a:off x="11539149" y="3165398"/>
            <a:ext cx="141138" cy="139645"/>
          </a:xfrm>
          <a:custGeom>
            <a:avLst/>
            <a:gdLst/>
            <a:ahLst/>
            <a:cxnLst/>
            <a:rect l="l" t="t" r="r" b="b"/>
            <a:pathLst>
              <a:path w="5955" h="5892" extrusionOk="0">
                <a:moveTo>
                  <a:pt x="441" y="0"/>
                </a:moveTo>
                <a:cubicBezTo>
                  <a:pt x="189" y="0"/>
                  <a:pt x="0" y="158"/>
                  <a:pt x="0" y="378"/>
                </a:cubicBezTo>
                <a:lnTo>
                  <a:pt x="0" y="5513"/>
                </a:lnTo>
                <a:cubicBezTo>
                  <a:pt x="0" y="5702"/>
                  <a:pt x="189" y="5891"/>
                  <a:pt x="441" y="5891"/>
                </a:cubicBezTo>
                <a:lnTo>
                  <a:pt x="5514" y="5891"/>
                </a:lnTo>
                <a:cubicBezTo>
                  <a:pt x="5734" y="5891"/>
                  <a:pt x="5955" y="5702"/>
                  <a:pt x="5955" y="5513"/>
                </a:cubicBezTo>
                <a:cubicBezTo>
                  <a:pt x="5955" y="2489"/>
                  <a:pt x="3466" y="0"/>
                  <a:pt x="4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931;p71">
            <a:extLst>
              <a:ext uri="{FF2B5EF4-FFF2-40B4-BE49-F238E27FC236}">
                <a16:creationId xmlns:a16="http://schemas.microsoft.com/office/drawing/2014/main" id="{B095E131-61BD-8A9C-5A66-EE5B0F26A9CE}"/>
              </a:ext>
            </a:extLst>
          </p:cNvPr>
          <p:cNvSpPr/>
          <p:nvPr/>
        </p:nvSpPr>
        <p:spPr>
          <a:xfrm>
            <a:off x="9879013" y="2451975"/>
            <a:ext cx="262107" cy="301094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367;p41">
            <a:extLst>
              <a:ext uri="{FF2B5EF4-FFF2-40B4-BE49-F238E27FC236}">
                <a16:creationId xmlns:a16="http://schemas.microsoft.com/office/drawing/2014/main" id="{647B4EDF-0456-21E3-6B66-EBB186CC4138}"/>
              </a:ext>
            </a:extLst>
          </p:cNvPr>
          <p:cNvSpPr/>
          <p:nvPr/>
        </p:nvSpPr>
        <p:spPr>
          <a:xfrm>
            <a:off x="10930192" y="2448070"/>
            <a:ext cx="1753581" cy="356234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endParaRPr sz="16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367;p41">
            <a:extLst>
              <a:ext uri="{FF2B5EF4-FFF2-40B4-BE49-F238E27FC236}">
                <a16:creationId xmlns:a16="http://schemas.microsoft.com/office/drawing/2014/main" id="{578A0056-045E-0A3D-2694-91A1E2C5DE2C}"/>
              </a:ext>
            </a:extLst>
          </p:cNvPr>
          <p:cNvSpPr/>
          <p:nvPr/>
        </p:nvSpPr>
        <p:spPr>
          <a:xfrm>
            <a:off x="11398319" y="2973213"/>
            <a:ext cx="412380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Memerlukan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367;p41">
            <a:extLst>
              <a:ext uri="{FF2B5EF4-FFF2-40B4-BE49-F238E27FC236}">
                <a16:creationId xmlns:a16="http://schemas.microsoft.com/office/drawing/2014/main" id="{E8E52A5C-45F4-9BA4-EB3A-78044E0E3196}"/>
              </a:ext>
            </a:extLst>
          </p:cNvPr>
          <p:cNvSpPr/>
          <p:nvPr/>
        </p:nvSpPr>
        <p:spPr>
          <a:xfrm>
            <a:off x="9555336" y="3498356"/>
            <a:ext cx="123573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367;p41">
            <a:extLst>
              <a:ext uri="{FF2B5EF4-FFF2-40B4-BE49-F238E27FC236}">
                <a16:creationId xmlns:a16="http://schemas.microsoft.com/office/drawing/2014/main" id="{D2FC5DDC-6E37-93AE-E4ED-1F34A5EB70F9}"/>
              </a:ext>
            </a:extLst>
          </p:cNvPr>
          <p:cNvSpPr/>
          <p:nvPr/>
        </p:nvSpPr>
        <p:spPr>
          <a:xfrm>
            <a:off x="13330779" y="3498356"/>
            <a:ext cx="1745403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367;p41">
            <a:extLst>
              <a:ext uri="{FF2B5EF4-FFF2-40B4-BE49-F238E27FC236}">
                <a16:creationId xmlns:a16="http://schemas.microsoft.com/office/drawing/2014/main" id="{58C894C1-A18F-0659-A12E-61C72FAE50B8}"/>
              </a:ext>
            </a:extLst>
          </p:cNvPr>
          <p:cNvSpPr/>
          <p:nvPr/>
        </p:nvSpPr>
        <p:spPr>
          <a:xfrm>
            <a:off x="16099913" y="3498356"/>
            <a:ext cx="2362355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Pemeriksa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Intern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340;p39">
            <a:extLst>
              <a:ext uri="{FF2B5EF4-FFF2-40B4-BE49-F238E27FC236}">
                <a16:creationId xmlns:a16="http://schemas.microsoft.com/office/drawing/2014/main" id="{9B328F13-24C5-0D02-8E85-F2A363447F14}"/>
              </a:ext>
            </a:extLst>
          </p:cNvPr>
          <p:cNvSpPr txBox="1">
            <a:spLocks/>
          </p:cNvSpPr>
          <p:nvPr/>
        </p:nvSpPr>
        <p:spPr>
          <a:xfrm>
            <a:off x="558487" y="-5584706"/>
            <a:ext cx="3925173" cy="11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600" dirty="0"/>
              <a:t> Lorem Ipsum has been the industry's standard dummy text ever since the 1500s, when an unknown printer took a galley of type and scrambled it to make</a:t>
            </a:r>
          </a:p>
        </p:txBody>
      </p:sp>
      <p:sp>
        <p:nvSpPr>
          <p:cNvPr id="519" name="Google Shape;338;p39">
            <a:extLst>
              <a:ext uri="{FF2B5EF4-FFF2-40B4-BE49-F238E27FC236}">
                <a16:creationId xmlns:a16="http://schemas.microsoft.com/office/drawing/2014/main" id="{EAFA0A18-265F-EF3A-A01C-0FBFB0537AD0}"/>
              </a:ext>
            </a:extLst>
          </p:cNvPr>
          <p:cNvSpPr txBox="1">
            <a:spLocks/>
          </p:cNvSpPr>
          <p:nvPr/>
        </p:nvSpPr>
        <p:spPr>
          <a:xfrm>
            <a:off x="558487" y="-6622835"/>
            <a:ext cx="3925173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dirty="0"/>
              <a:t>LOREM </a:t>
            </a:r>
          </a:p>
          <a:p>
            <a:r>
              <a:rPr lang="en-ID" dirty="0"/>
              <a:t>IPSUM IS SIMPLYY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DA142F-BA02-7D53-AF4A-3406A960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6;p17">
            <a:extLst>
              <a:ext uri="{FF2B5EF4-FFF2-40B4-BE49-F238E27FC236}">
                <a16:creationId xmlns:a16="http://schemas.microsoft.com/office/drawing/2014/main" id="{F7B1AB3C-E278-CEE3-94FD-0C1A7BF4A05A}"/>
              </a:ext>
            </a:extLst>
          </p:cNvPr>
          <p:cNvSpPr/>
          <p:nvPr/>
        </p:nvSpPr>
        <p:spPr>
          <a:xfrm>
            <a:off x="6838275" y="4242788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Google Shape;127;p17">
            <a:extLst>
              <a:ext uri="{FF2B5EF4-FFF2-40B4-BE49-F238E27FC236}">
                <a16:creationId xmlns:a16="http://schemas.microsoft.com/office/drawing/2014/main" id="{AAD58A5D-1F78-A88E-A962-45B44179C17C}"/>
              </a:ext>
            </a:extLst>
          </p:cNvPr>
          <p:cNvSpPr/>
          <p:nvPr/>
        </p:nvSpPr>
        <p:spPr>
          <a:xfrm>
            <a:off x="-1752400" y="3682175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8;p17">
            <a:extLst>
              <a:ext uri="{FF2B5EF4-FFF2-40B4-BE49-F238E27FC236}">
                <a16:creationId xmlns:a16="http://schemas.microsoft.com/office/drawing/2014/main" id="{6437F030-9165-09D3-10B9-2A813265FA65}"/>
              </a:ext>
            </a:extLst>
          </p:cNvPr>
          <p:cNvSpPr/>
          <p:nvPr/>
        </p:nvSpPr>
        <p:spPr>
          <a:xfrm>
            <a:off x="-1460375" y="4282800"/>
            <a:ext cx="3745200" cy="37452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9;p17">
            <a:extLst>
              <a:ext uri="{FF2B5EF4-FFF2-40B4-BE49-F238E27FC236}">
                <a16:creationId xmlns:a16="http://schemas.microsoft.com/office/drawing/2014/main" id="{599A62BB-034F-24EA-5689-0A8C01F384E2}"/>
              </a:ext>
            </a:extLst>
          </p:cNvPr>
          <p:cNvSpPr/>
          <p:nvPr/>
        </p:nvSpPr>
        <p:spPr>
          <a:xfrm>
            <a:off x="7235900" y="-2639375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0;p17">
            <a:extLst>
              <a:ext uri="{FF2B5EF4-FFF2-40B4-BE49-F238E27FC236}">
                <a16:creationId xmlns:a16="http://schemas.microsoft.com/office/drawing/2014/main" id="{3A72515F-394A-5789-9229-B1C6B463CA77}"/>
              </a:ext>
            </a:extLst>
          </p:cNvPr>
          <p:cNvSpPr/>
          <p:nvPr/>
        </p:nvSpPr>
        <p:spPr>
          <a:xfrm>
            <a:off x="-1123325" y="-1014140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340;p39">
            <a:extLst>
              <a:ext uri="{FF2B5EF4-FFF2-40B4-BE49-F238E27FC236}">
                <a16:creationId xmlns:a16="http://schemas.microsoft.com/office/drawing/2014/main" id="{0743865A-4D40-0FB3-B677-EB66B52FEDAB}"/>
              </a:ext>
            </a:extLst>
          </p:cNvPr>
          <p:cNvSpPr txBox="1">
            <a:spLocks/>
          </p:cNvSpPr>
          <p:nvPr/>
        </p:nvSpPr>
        <p:spPr>
          <a:xfrm>
            <a:off x="1083222" y="1296870"/>
            <a:ext cx="6977558" cy="11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sz="1800" dirty="0"/>
              <a:t> Lorem Ipsum has been the industry's standard dummy text ever since the 1500s, when an unknown printer took a galley of type and scrambled it to make</a:t>
            </a:r>
          </a:p>
        </p:txBody>
      </p:sp>
      <p:sp>
        <p:nvSpPr>
          <p:cNvPr id="8" name="Google Shape;338;p39">
            <a:extLst>
              <a:ext uri="{FF2B5EF4-FFF2-40B4-BE49-F238E27FC236}">
                <a16:creationId xmlns:a16="http://schemas.microsoft.com/office/drawing/2014/main" id="{AD52100D-2BAF-4DE2-04DD-20D96DD78A9F}"/>
              </a:ext>
            </a:extLst>
          </p:cNvPr>
          <p:cNvSpPr txBox="1">
            <a:spLocks/>
          </p:cNvSpPr>
          <p:nvPr/>
        </p:nvSpPr>
        <p:spPr>
          <a:xfrm>
            <a:off x="1998757" y="900712"/>
            <a:ext cx="5146487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Krona One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dirty="0"/>
              <a:t>LOREM IPSUM IS SIMPLY</a:t>
            </a:r>
          </a:p>
        </p:txBody>
      </p:sp>
      <p:sp>
        <p:nvSpPr>
          <p:cNvPr id="9" name="Google Shape;367;p41">
            <a:extLst>
              <a:ext uri="{FF2B5EF4-FFF2-40B4-BE49-F238E27FC236}">
                <a16:creationId xmlns:a16="http://schemas.microsoft.com/office/drawing/2014/main" id="{0A0DC97E-2537-428C-2D1D-5C72EDB3259E}"/>
              </a:ext>
            </a:extLst>
          </p:cNvPr>
          <p:cNvSpPr/>
          <p:nvPr/>
        </p:nvSpPr>
        <p:spPr>
          <a:xfrm>
            <a:off x="3695210" y="2448070"/>
            <a:ext cx="1753581" cy="356234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endParaRPr sz="16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367;p41">
            <a:extLst>
              <a:ext uri="{FF2B5EF4-FFF2-40B4-BE49-F238E27FC236}">
                <a16:creationId xmlns:a16="http://schemas.microsoft.com/office/drawing/2014/main" id="{9B8E4C2A-6D13-6049-C0F5-2B63272B38DD}"/>
              </a:ext>
            </a:extLst>
          </p:cNvPr>
          <p:cNvSpPr/>
          <p:nvPr/>
        </p:nvSpPr>
        <p:spPr>
          <a:xfrm>
            <a:off x="2510100" y="2973213"/>
            <a:ext cx="412380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Memerlukan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367;p41">
            <a:extLst>
              <a:ext uri="{FF2B5EF4-FFF2-40B4-BE49-F238E27FC236}">
                <a16:creationId xmlns:a16="http://schemas.microsoft.com/office/drawing/2014/main" id="{75401FB0-673A-5D66-BE74-387C4D416685}"/>
              </a:ext>
            </a:extLst>
          </p:cNvPr>
          <p:cNvSpPr/>
          <p:nvPr/>
        </p:nvSpPr>
        <p:spPr>
          <a:xfrm>
            <a:off x="1728293" y="3498356"/>
            <a:ext cx="123573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367;p41">
            <a:extLst>
              <a:ext uri="{FF2B5EF4-FFF2-40B4-BE49-F238E27FC236}">
                <a16:creationId xmlns:a16="http://schemas.microsoft.com/office/drawing/2014/main" id="{7F7E62B0-A97D-2558-32AC-BA549D6DD00B}"/>
              </a:ext>
            </a:extLst>
          </p:cNvPr>
          <p:cNvSpPr/>
          <p:nvPr/>
        </p:nvSpPr>
        <p:spPr>
          <a:xfrm>
            <a:off x="3135987" y="3498356"/>
            <a:ext cx="1745403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367;p41">
            <a:extLst>
              <a:ext uri="{FF2B5EF4-FFF2-40B4-BE49-F238E27FC236}">
                <a16:creationId xmlns:a16="http://schemas.microsoft.com/office/drawing/2014/main" id="{1BEF3E0A-01AA-FF55-F901-86B2F80EFAE2}"/>
              </a:ext>
            </a:extLst>
          </p:cNvPr>
          <p:cNvSpPr/>
          <p:nvPr/>
        </p:nvSpPr>
        <p:spPr>
          <a:xfrm>
            <a:off x="5053353" y="3498356"/>
            <a:ext cx="2362355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Pemeriksa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Intern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367;p41">
            <a:extLst>
              <a:ext uri="{FF2B5EF4-FFF2-40B4-BE49-F238E27FC236}">
                <a16:creationId xmlns:a16="http://schemas.microsoft.com/office/drawing/2014/main" id="{AE72F722-AD48-AC30-40C5-C0AB65693C9C}"/>
              </a:ext>
            </a:extLst>
          </p:cNvPr>
          <p:cNvSpPr/>
          <p:nvPr/>
        </p:nvSpPr>
        <p:spPr>
          <a:xfrm>
            <a:off x="-3958364" y="320842"/>
            <a:ext cx="3122440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Dokumen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367;p41">
            <a:extLst>
              <a:ext uri="{FF2B5EF4-FFF2-40B4-BE49-F238E27FC236}">
                <a16:creationId xmlns:a16="http://schemas.microsoft.com/office/drawing/2014/main" id="{DF2C9E4B-F578-8BCE-E887-AB886F5377BE}"/>
              </a:ext>
            </a:extLst>
          </p:cNvPr>
          <p:cNvSpPr/>
          <p:nvPr/>
        </p:nvSpPr>
        <p:spPr>
          <a:xfrm>
            <a:off x="-13787596" y="825528"/>
            <a:ext cx="27310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367;p41">
            <a:extLst>
              <a:ext uri="{FF2B5EF4-FFF2-40B4-BE49-F238E27FC236}">
                <a16:creationId xmlns:a16="http://schemas.microsoft.com/office/drawing/2014/main" id="{33FE4909-637B-6F5F-7E2D-353D1308E7CD}"/>
              </a:ext>
            </a:extLst>
          </p:cNvPr>
          <p:cNvSpPr/>
          <p:nvPr/>
        </p:nvSpPr>
        <p:spPr>
          <a:xfrm>
            <a:off x="-8415721" y="825528"/>
            <a:ext cx="3378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Penawaran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Harga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367;p41">
            <a:extLst>
              <a:ext uri="{FF2B5EF4-FFF2-40B4-BE49-F238E27FC236}">
                <a16:creationId xmlns:a16="http://schemas.microsoft.com/office/drawing/2014/main" id="{90D43F7A-AF58-C8A8-2E27-95C44A6EC8A9}"/>
              </a:ext>
            </a:extLst>
          </p:cNvPr>
          <p:cNvSpPr/>
          <p:nvPr/>
        </p:nvSpPr>
        <p:spPr>
          <a:xfrm>
            <a:off x="-16587620" y="1302829"/>
            <a:ext cx="22357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367;p41">
            <a:extLst>
              <a:ext uri="{FF2B5EF4-FFF2-40B4-BE49-F238E27FC236}">
                <a16:creationId xmlns:a16="http://schemas.microsoft.com/office/drawing/2014/main" id="{A43E6B85-D480-6B96-CEB9-F7F1166C3AF3}"/>
              </a:ext>
            </a:extLst>
          </p:cNvPr>
          <p:cNvSpPr/>
          <p:nvPr/>
        </p:nvSpPr>
        <p:spPr>
          <a:xfrm>
            <a:off x="-11708738" y="1288705"/>
            <a:ext cx="32390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Laporan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367;p41">
            <a:extLst>
              <a:ext uri="{FF2B5EF4-FFF2-40B4-BE49-F238E27FC236}">
                <a16:creationId xmlns:a16="http://schemas.microsoft.com/office/drawing/2014/main" id="{0484CF61-2AC3-94D8-2D3A-7DD3C18978DF}"/>
              </a:ext>
            </a:extLst>
          </p:cNvPr>
          <p:cNvSpPr/>
          <p:nvPr/>
        </p:nvSpPr>
        <p:spPr>
          <a:xfrm>
            <a:off x="-18719818" y="1778706"/>
            <a:ext cx="229163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Surat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Perubahan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Order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Google Shape;367;p41">
            <a:extLst>
              <a:ext uri="{FF2B5EF4-FFF2-40B4-BE49-F238E27FC236}">
                <a16:creationId xmlns:a16="http://schemas.microsoft.com/office/drawing/2014/main" id="{E19EEA87-B9EF-5043-ED3B-92E5C6875FAF}"/>
              </a:ext>
            </a:extLst>
          </p:cNvPr>
          <p:cNvSpPr/>
          <p:nvPr/>
        </p:nvSpPr>
        <p:spPr>
          <a:xfrm>
            <a:off x="-13787596" y="1778706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" name="Google Shape;367;p41">
            <a:extLst>
              <a:ext uri="{FF2B5EF4-FFF2-40B4-BE49-F238E27FC236}">
                <a16:creationId xmlns:a16="http://schemas.microsoft.com/office/drawing/2014/main" id="{3BA2176D-3A8C-0489-2C8E-5F1DC92E62F3}"/>
              </a:ext>
            </a:extLst>
          </p:cNvPr>
          <p:cNvSpPr/>
          <p:nvPr/>
        </p:nvSpPr>
        <p:spPr>
          <a:xfrm>
            <a:off x="398802" y="6863048"/>
            <a:ext cx="384934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Google Shape;367;p41">
            <a:extLst>
              <a:ext uri="{FF2B5EF4-FFF2-40B4-BE49-F238E27FC236}">
                <a16:creationId xmlns:a16="http://schemas.microsoft.com/office/drawing/2014/main" id="{36C7BD13-3B76-1A03-1217-60BC6F60B70F}"/>
              </a:ext>
            </a:extLst>
          </p:cNvPr>
          <p:cNvSpPr/>
          <p:nvPr/>
        </p:nvSpPr>
        <p:spPr>
          <a:xfrm>
            <a:off x="398802" y="7367734"/>
            <a:ext cx="245995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367;p41">
            <a:extLst>
              <a:ext uri="{FF2B5EF4-FFF2-40B4-BE49-F238E27FC236}">
                <a16:creationId xmlns:a16="http://schemas.microsoft.com/office/drawing/2014/main" id="{3FE00E09-27BF-1F18-2D07-E9E53B446B8F}"/>
              </a:ext>
            </a:extLst>
          </p:cNvPr>
          <p:cNvSpPr/>
          <p:nvPr/>
        </p:nvSpPr>
        <p:spPr>
          <a:xfrm>
            <a:off x="3015560" y="8441928"/>
            <a:ext cx="170235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367;p41">
            <a:extLst>
              <a:ext uri="{FF2B5EF4-FFF2-40B4-BE49-F238E27FC236}">
                <a16:creationId xmlns:a16="http://schemas.microsoft.com/office/drawing/2014/main" id="{A9683F4B-3B3F-4B9A-C511-F640808D866C}"/>
              </a:ext>
            </a:extLst>
          </p:cNvPr>
          <p:cNvSpPr/>
          <p:nvPr/>
        </p:nvSpPr>
        <p:spPr>
          <a:xfrm>
            <a:off x="4874723" y="9478072"/>
            <a:ext cx="1287952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Utang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367;p41">
            <a:extLst>
              <a:ext uri="{FF2B5EF4-FFF2-40B4-BE49-F238E27FC236}">
                <a16:creationId xmlns:a16="http://schemas.microsoft.com/office/drawing/2014/main" id="{59AAFB49-A514-2527-4857-700AF9A0C6D3}"/>
              </a:ext>
            </a:extLst>
          </p:cNvPr>
          <p:cNvSpPr/>
          <p:nvPr/>
        </p:nvSpPr>
        <p:spPr>
          <a:xfrm>
            <a:off x="6319478" y="10311118"/>
            <a:ext cx="1719621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Kartu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Persediaan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367;p41">
            <a:extLst>
              <a:ext uri="{FF2B5EF4-FFF2-40B4-BE49-F238E27FC236}">
                <a16:creationId xmlns:a16="http://schemas.microsoft.com/office/drawing/2014/main" id="{6E3A7EDF-E343-CFDC-8208-79A62FFB0B46}"/>
              </a:ext>
            </a:extLst>
          </p:cNvPr>
          <p:cNvSpPr/>
          <p:nvPr/>
        </p:nvSpPr>
        <p:spPr>
          <a:xfrm>
            <a:off x="398802" y="13448523"/>
            <a:ext cx="6992598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367;p41">
            <a:extLst>
              <a:ext uri="{FF2B5EF4-FFF2-40B4-BE49-F238E27FC236}">
                <a16:creationId xmlns:a16="http://schemas.microsoft.com/office/drawing/2014/main" id="{49B22A0D-0702-B928-1C30-C09EEFF6AED9}"/>
              </a:ext>
            </a:extLst>
          </p:cNvPr>
          <p:cNvSpPr/>
          <p:nvPr/>
        </p:nvSpPr>
        <p:spPr>
          <a:xfrm>
            <a:off x="398803" y="13953209"/>
            <a:ext cx="223575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367;p41">
            <a:extLst>
              <a:ext uri="{FF2B5EF4-FFF2-40B4-BE49-F238E27FC236}">
                <a16:creationId xmlns:a16="http://schemas.microsoft.com/office/drawing/2014/main" id="{BFCC55C6-D1ED-F62E-29AE-DF80C3A53A51}"/>
              </a:ext>
            </a:extLst>
          </p:cNvPr>
          <p:cNvSpPr/>
          <p:nvPr/>
        </p:nvSpPr>
        <p:spPr>
          <a:xfrm>
            <a:off x="2805417" y="15388752"/>
            <a:ext cx="5119383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 Penawaran Harga Dan Pemilihan Pemasok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67;p41">
            <a:extLst>
              <a:ext uri="{FF2B5EF4-FFF2-40B4-BE49-F238E27FC236}">
                <a16:creationId xmlns:a16="http://schemas.microsoft.com/office/drawing/2014/main" id="{C60F70FE-F031-DB0D-3163-C52C481678E6}"/>
              </a:ext>
            </a:extLst>
          </p:cNvPr>
          <p:cNvSpPr/>
          <p:nvPr/>
        </p:nvSpPr>
        <p:spPr>
          <a:xfrm>
            <a:off x="398801" y="16559366"/>
            <a:ext cx="1702715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Order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67;p41">
            <a:extLst>
              <a:ext uri="{FF2B5EF4-FFF2-40B4-BE49-F238E27FC236}">
                <a16:creationId xmlns:a16="http://schemas.microsoft.com/office/drawing/2014/main" id="{F66CDC68-1CCD-3835-C561-36420A402385}"/>
              </a:ext>
            </a:extLst>
          </p:cNvPr>
          <p:cNvSpPr/>
          <p:nvPr/>
        </p:nvSpPr>
        <p:spPr>
          <a:xfrm>
            <a:off x="2278502" y="17684848"/>
            <a:ext cx="19696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Penerimaan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Barang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Google Shape;367;p41">
            <a:extLst>
              <a:ext uri="{FF2B5EF4-FFF2-40B4-BE49-F238E27FC236}">
                <a16:creationId xmlns:a16="http://schemas.microsoft.com/office/drawing/2014/main" id="{EB7A5A20-1D9E-09A6-AEEE-4C22F379EAF3}"/>
              </a:ext>
            </a:extLst>
          </p:cNvPr>
          <p:cNvSpPr/>
          <p:nvPr/>
        </p:nvSpPr>
        <p:spPr>
          <a:xfrm>
            <a:off x="4424946" y="19271439"/>
            <a:ext cx="1737729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Uang</a:t>
            </a:r>
          </a:p>
        </p:txBody>
      </p:sp>
      <p:sp>
        <p:nvSpPr>
          <p:cNvPr id="33" name="Google Shape;367;p41">
            <a:extLst>
              <a:ext uri="{FF2B5EF4-FFF2-40B4-BE49-F238E27FC236}">
                <a16:creationId xmlns:a16="http://schemas.microsoft.com/office/drawing/2014/main" id="{D2D80B48-3220-CA79-7723-1434A22FDF1B}"/>
              </a:ext>
            </a:extLst>
          </p:cNvPr>
          <p:cNvSpPr/>
          <p:nvPr/>
        </p:nvSpPr>
        <p:spPr>
          <a:xfrm>
            <a:off x="6342790" y="21108162"/>
            <a:ext cx="206207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Distribusi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Pembelian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" name="Google Shape;367;p41">
            <a:extLst>
              <a:ext uri="{FF2B5EF4-FFF2-40B4-BE49-F238E27FC236}">
                <a16:creationId xmlns:a16="http://schemas.microsoft.com/office/drawing/2014/main" id="{04A41ED8-B543-E591-2BEE-30C0D4BAF2F2}"/>
              </a:ext>
            </a:extLst>
          </p:cNvPr>
          <p:cNvSpPr/>
          <p:nvPr/>
        </p:nvSpPr>
        <p:spPr>
          <a:xfrm>
            <a:off x="729001" y="8407688"/>
            <a:ext cx="6639673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35" name="Google Shape;367;p41">
            <a:extLst>
              <a:ext uri="{FF2B5EF4-FFF2-40B4-BE49-F238E27FC236}">
                <a16:creationId xmlns:a16="http://schemas.microsoft.com/office/drawing/2014/main" id="{D6930464-96D6-E971-3840-B5E8477214FC}"/>
              </a:ext>
            </a:extLst>
          </p:cNvPr>
          <p:cNvSpPr/>
          <p:nvPr/>
        </p:nvSpPr>
        <p:spPr>
          <a:xfrm>
            <a:off x="729002" y="8912374"/>
            <a:ext cx="17030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" name="Google Shape;367;p41">
            <a:extLst>
              <a:ext uri="{FF2B5EF4-FFF2-40B4-BE49-F238E27FC236}">
                <a16:creationId xmlns:a16="http://schemas.microsoft.com/office/drawing/2014/main" id="{023F0137-7CEA-78A5-640D-765912CE2A0F}"/>
              </a:ext>
            </a:extLst>
          </p:cNvPr>
          <p:cNvSpPr/>
          <p:nvPr/>
        </p:nvSpPr>
        <p:spPr>
          <a:xfrm>
            <a:off x="2589551" y="9591848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Pembuatan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" name="Google Shape;367;p41">
            <a:extLst>
              <a:ext uri="{FF2B5EF4-FFF2-40B4-BE49-F238E27FC236}">
                <a16:creationId xmlns:a16="http://schemas.microsoft.com/office/drawing/2014/main" id="{9317DB01-C78E-624F-89E4-2B8C3BAB30F2}"/>
              </a:ext>
            </a:extLst>
          </p:cNvPr>
          <p:cNvSpPr/>
          <p:nvPr/>
        </p:nvSpPr>
        <p:spPr>
          <a:xfrm>
            <a:off x="5545476" y="10564338"/>
            <a:ext cx="17931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Pembayaran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38" name="Google Shape;367;p41">
            <a:extLst>
              <a:ext uri="{FF2B5EF4-FFF2-40B4-BE49-F238E27FC236}">
                <a16:creationId xmlns:a16="http://schemas.microsoft.com/office/drawing/2014/main" id="{FF4D3AB9-782D-5AA1-C63B-EC91E6A8E6BB}"/>
              </a:ext>
            </a:extLst>
          </p:cNvPr>
          <p:cNvSpPr/>
          <p:nvPr/>
        </p:nvSpPr>
        <p:spPr>
          <a:xfrm>
            <a:off x="729001" y="11657113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39" name="Google Shape;367;p41">
            <a:extLst>
              <a:ext uri="{FF2B5EF4-FFF2-40B4-BE49-F238E27FC236}">
                <a16:creationId xmlns:a16="http://schemas.microsoft.com/office/drawing/2014/main" id="{EA4506A0-5404-A1F7-5E2B-4568C8C377CE}"/>
              </a:ext>
            </a:extLst>
          </p:cNvPr>
          <p:cNvSpPr/>
          <p:nvPr/>
        </p:nvSpPr>
        <p:spPr>
          <a:xfrm>
            <a:off x="-4465796" y="1619176"/>
            <a:ext cx="4016787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Diperlukan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" name="Google Shape;367;p41">
            <a:extLst>
              <a:ext uri="{FF2B5EF4-FFF2-40B4-BE49-F238E27FC236}">
                <a16:creationId xmlns:a16="http://schemas.microsoft.com/office/drawing/2014/main" id="{1D51A0DD-0B7E-6FD6-2BAC-22DD205F3AF2}"/>
              </a:ext>
            </a:extLst>
          </p:cNvPr>
          <p:cNvSpPr/>
          <p:nvPr/>
        </p:nvSpPr>
        <p:spPr>
          <a:xfrm>
            <a:off x="-8777133" y="2123862"/>
            <a:ext cx="23443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" name="Google Shape;367;p41">
            <a:extLst>
              <a:ext uri="{FF2B5EF4-FFF2-40B4-BE49-F238E27FC236}">
                <a16:creationId xmlns:a16="http://schemas.microsoft.com/office/drawing/2014/main" id="{E7FB13A5-F2D4-EF21-BDB7-B68F0280F474}"/>
              </a:ext>
            </a:extLst>
          </p:cNvPr>
          <p:cNvSpPr/>
          <p:nvPr/>
        </p:nvSpPr>
        <p:spPr>
          <a:xfrm>
            <a:off x="-4286953" y="2123862"/>
            <a:ext cx="134620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" name="Google Shape;367;p41">
            <a:extLst>
              <a:ext uri="{FF2B5EF4-FFF2-40B4-BE49-F238E27FC236}">
                <a16:creationId xmlns:a16="http://schemas.microsoft.com/office/drawing/2014/main" id="{E24BB005-17C0-892B-031F-ACFE9F78E167}"/>
              </a:ext>
            </a:extLst>
          </p:cNvPr>
          <p:cNvSpPr/>
          <p:nvPr/>
        </p:nvSpPr>
        <p:spPr>
          <a:xfrm>
            <a:off x="-4106246" y="998408"/>
            <a:ext cx="5727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367;p41">
            <a:extLst>
              <a:ext uri="{FF2B5EF4-FFF2-40B4-BE49-F238E27FC236}">
                <a16:creationId xmlns:a16="http://schemas.microsoft.com/office/drawing/2014/main" id="{59AA12FE-A8D9-690B-9998-1AC78F9F8A17}"/>
              </a:ext>
            </a:extLst>
          </p:cNvPr>
          <p:cNvSpPr/>
          <p:nvPr/>
        </p:nvSpPr>
        <p:spPr>
          <a:xfrm>
            <a:off x="-2727790" y="998408"/>
            <a:ext cx="16268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450032A-289F-C645-2BC8-0C3E95E6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247;p29">
            <a:extLst>
              <a:ext uri="{FF2B5EF4-FFF2-40B4-BE49-F238E27FC236}">
                <a16:creationId xmlns:a16="http://schemas.microsoft.com/office/drawing/2014/main" id="{D621711C-45BA-1ACF-17D9-2DD0856D3616}"/>
              </a:ext>
            </a:extLst>
          </p:cNvPr>
          <p:cNvSpPr/>
          <p:nvPr/>
        </p:nvSpPr>
        <p:spPr>
          <a:xfrm>
            <a:off x="-1583450" y="4382875"/>
            <a:ext cx="2414400" cy="1502700"/>
          </a:xfrm>
          <a:prstGeom prst="roundRect">
            <a:avLst>
              <a:gd name="adj" fmla="val 27193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4" name="Google Shape;248;p29">
            <a:extLst>
              <a:ext uri="{FF2B5EF4-FFF2-40B4-BE49-F238E27FC236}">
                <a16:creationId xmlns:a16="http://schemas.microsoft.com/office/drawing/2014/main" id="{6AB14B4D-73E4-0512-BE27-86B5FD70F223}"/>
              </a:ext>
            </a:extLst>
          </p:cNvPr>
          <p:cNvSpPr/>
          <p:nvPr/>
        </p:nvSpPr>
        <p:spPr>
          <a:xfrm>
            <a:off x="8428900" y="-583150"/>
            <a:ext cx="2414400" cy="1549500"/>
          </a:xfrm>
          <a:prstGeom prst="roundRect">
            <a:avLst>
              <a:gd name="adj" fmla="val 33296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5" name="Google Shape;249;p29">
            <a:extLst>
              <a:ext uri="{FF2B5EF4-FFF2-40B4-BE49-F238E27FC236}">
                <a16:creationId xmlns:a16="http://schemas.microsoft.com/office/drawing/2014/main" id="{B9ADE987-FAF4-A823-D006-21B631EC74C4}"/>
              </a:ext>
            </a:extLst>
          </p:cNvPr>
          <p:cNvSpPr/>
          <p:nvPr/>
        </p:nvSpPr>
        <p:spPr>
          <a:xfrm>
            <a:off x="8134925" y="417787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250;p29">
            <a:extLst>
              <a:ext uri="{FF2B5EF4-FFF2-40B4-BE49-F238E27FC236}">
                <a16:creationId xmlns:a16="http://schemas.microsoft.com/office/drawing/2014/main" id="{60FA64F7-1131-F350-4518-2603B441748B}"/>
              </a:ext>
            </a:extLst>
          </p:cNvPr>
          <p:cNvSpPr/>
          <p:nvPr/>
        </p:nvSpPr>
        <p:spPr>
          <a:xfrm>
            <a:off x="-1887875" y="-191172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67;p41">
            <a:extLst>
              <a:ext uri="{FF2B5EF4-FFF2-40B4-BE49-F238E27FC236}">
                <a16:creationId xmlns:a16="http://schemas.microsoft.com/office/drawing/2014/main" id="{913BF7B1-DD21-B0DF-4B75-040C020D0543}"/>
              </a:ext>
            </a:extLst>
          </p:cNvPr>
          <p:cNvSpPr/>
          <p:nvPr/>
        </p:nvSpPr>
        <p:spPr>
          <a:xfrm>
            <a:off x="729002" y="493722"/>
            <a:ext cx="3122440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Dokumen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367;p41">
            <a:extLst>
              <a:ext uri="{FF2B5EF4-FFF2-40B4-BE49-F238E27FC236}">
                <a16:creationId xmlns:a16="http://schemas.microsoft.com/office/drawing/2014/main" id="{132AE676-C4AA-CC7B-FE6F-0FFE49E2D9E2}"/>
              </a:ext>
            </a:extLst>
          </p:cNvPr>
          <p:cNvSpPr/>
          <p:nvPr/>
        </p:nvSpPr>
        <p:spPr>
          <a:xfrm>
            <a:off x="729002" y="998408"/>
            <a:ext cx="17030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Google Shape;367;p41">
            <a:extLst>
              <a:ext uri="{FF2B5EF4-FFF2-40B4-BE49-F238E27FC236}">
                <a16:creationId xmlns:a16="http://schemas.microsoft.com/office/drawing/2014/main" id="{EF3D1DF9-67A7-77C4-BF33-F7741EAD1FE3}"/>
              </a:ext>
            </a:extLst>
          </p:cNvPr>
          <p:cNvSpPr/>
          <p:nvPr/>
        </p:nvSpPr>
        <p:spPr>
          <a:xfrm>
            <a:off x="2589552" y="998408"/>
            <a:ext cx="5727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67;p41">
            <a:extLst>
              <a:ext uri="{FF2B5EF4-FFF2-40B4-BE49-F238E27FC236}">
                <a16:creationId xmlns:a16="http://schemas.microsoft.com/office/drawing/2014/main" id="{6075C88B-4FA8-FF3F-4126-66C942E7D518}"/>
              </a:ext>
            </a:extLst>
          </p:cNvPr>
          <p:cNvSpPr/>
          <p:nvPr/>
        </p:nvSpPr>
        <p:spPr>
          <a:xfrm>
            <a:off x="3319802" y="998408"/>
            <a:ext cx="16268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367;p41">
            <a:extLst>
              <a:ext uri="{FF2B5EF4-FFF2-40B4-BE49-F238E27FC236}">
                <a16:creationId xmlns:a16="http://schemas.microsoft.com/office/drawing/2014/main" id="{BAD7B4A0-A91D-0639-18AA-8B85B4142F06}"/>
              </a:ext>
            </a:extLst>
          </p:cNvPr>
          <p:cNvSpPr/>
          <p:nvPr/>
        </p:nvSpPr>
        <p:spPr>
          <a:xfrm>
            <a:off x="729001" y="1619176"/>
            <a:ext cx="4016787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Diperlukan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367;p41">
            <a:extLst>
              <a:ext uri="{FF2B5EF4-FFF2-40B4-BE49-F238E27FC236}">
                <a16:creationId xmlns:a16="http://schemas.microsoft.com/office/drawing/2014/main" id="{DB116BB5-1B38-AA00-643A-917CDA160C7D}"/>
              </a:ext>
            </a:extLst>
          </p:cNvPr>
          <p:cNvSpPr/>
          <p:nvPr/>
        </p:nvSpPr>
        <p:spPr>
          <a:xfrm>
            <a:off x="729002" y="2123862"/>
            <a:ext cx="23443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367;p41">
            <a:extLst>
              <a:ext uri="{FF2B5EF4-FFF2-40B4-BE49-F238E27FC236}">
                <a16:creationId xmlns:a16="http://schemas.microsoft.com/office/drawing/2014/main" id="{ABA6CF20-AA2A-15BA-B86D-1282C1D01FBB}"/>
              </a:ext>
            </a:extLst>
          </p:cNvPr>
          <p:cNvSpPr/>
          <p:nvPr/>
        </p:nvSpPr>
        <p:spPr>
          <a:xfrm>
            <a:off x="3232150" y="2123862"/>
            <a:ext cx="134620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367;p41">
            <a:extLst>
              <a:ext uri="{FF2B5EF4-FFF2-40B4-BE49-F238E27FC236}">
                <a16:creationId xmlns:a16="http://schemas.microsoft.com/office/drawing/2014/main" id="{CC94E598-A511-BB94-2EB2-14BD026B902C}"/>
              </a:ext>
            </a:extLst>
          </p:cNvPr>
          <p:cNvSpPr/>
          <p:nvPr/>
        </p:nvSpPr>
        <p:spPr>
          <a:xfrm>
            <a:off x="729001" y="2744630"/>
            <a:ext cx="6639673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486" name="Google Shape;367;p41">
            <a:extLst>
              <a:ext uri="{FF2B5EF4-FFF2-40B4-BE49-F238E27FC236}">
                <a16:creationId xmlns:a16="http://schemas.microsoft.com/office/drawing/2014/main" id="{F503FE5E-DEE4-0C85-F7EA-15BC6B606487}"/>
              </a:ext>
            </a:extLst>
          </p:cNvPr>
          <p:cNvSpPr/>
          <p:nvPr/>
        </p:nvSpPr>
        <p:spPr>
          <a:xfrm>
            <a:off x="729002" y="3249316"/>
            <a:ext cx="17030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367;p41">
            <a:extLst>
              <a:ext uri="{FF2B5EF4-FFF2-40B4-BE49-F238E27FC236}">
                <a16:creationId xmlns:a16="http://schemas.microsoft.com/office/drawing/2014/main" id="{4398289E-2D1F-07B7-E214-DF0D4941F2EE}"/>
              </a:ext>
            </a:extLst>
          </p:cNvPr>
          <p:cNvSpPr/>
          <p:nvPr/>
        </p:nvSpPr>
        <p:spPr>
          <a:xfrm>
            <a:off x="2589551" y="3249316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Pembuatan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367;p41">
            <a:extLst>
              <a:ext uri="{FF2B5EF4-FFF2-40B4-BE49-F238E27FC236}">
                <a16:creationId xmlns:a16="http://schemas.microsoft.com/office/drawing/2014/main" id="{326F3931-665A-5140-C605-3991B11C2472}"/>
              </a:ext>
            </a:extLst>
          </p:cNvPr>
          <p:cNvSpPr/>
          <p:nvPr/>
        </p:nvSpPr>
        <p:spPr>
          <a:xfrm>
            <a:off x="5545476" y="3249316"/>
            <a:ext cx="17931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Pembayaran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489" name="Google Shape;367;p41">
            <a:extLst>
              <a:ext uri="{FF2B5EF4-FFF2-40B4-BE49-F238E27FC236}">
                <a16:creationId xmlns:a16="http://schemas.microsoft.com/office/drawing/2014/main" id="{E05C7AD2-8F6F-FE22-94AD-0F6122D8E192}"/>
              </a:ext>
            </a:extLst>
          </p:cNvPr>
          <p:cNvSpPr/>
          <p:nvPr/>
        </p:nvSpPr>
        <p:spPr>
          <a:xfrm>
            <a:off x="729001" y="3725193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2" name="Google Shape;367;p41">
            <a:extLst>
              <a:ext uri="{FF2B5EF4-FFF2-40B4-BE49-F238E27FC236}">
                <a16:creationId xmlns:a16="http://schemas.microsoft.com/office/drawing/2014/main" id="{6F3F4B68-4A93-278E-897F-35BD0CC6CDC7}"/>
              </a:ext>
            </a:extLst>
          </p:cNvPr>
          <p:cNvSpPr/>
          <p:nvPr/>
        </p:nvSpPr>
        <p:spPr>
          <a:xfrm>
            <a:off x="9636100" y="2284306"/>
            <a:ext cx="1753581" cy="356234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Terkait</a:t>
            </a:r>
            <a:endParaRPr sz="16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367;p41">
            <a:extLst>
              <a:ext uri="{FF2B5EF4-FFF2-40B4-BE49-F238E27FC236}">
                <a16:creationId xmlns:a16="http://schemas.microsoft.com/office/drawing/2014/main" id="{B1FF4AEF-EF54-B738-4F48-70DB0E34C060}"/>
              </a:ext>
            </a:extLst>
          </p:cNvPr>
          <p:cNvSpPr/>
          <p:nvPr/>
        </p:nvSpPr>
        <p:spPr>
          <a:xfrm>
            <a:off x="11389681" y="3689847"/>
            <a:ext cx="412380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Memerlukan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367;p41">
            <a:extLst>
              <a:ext uri="{FF2B5EF4-FFF2-40B4-BE49-F238E27FC236}">
                <a16:creationId xmlns:a16="http://schemas.microsoft.com/office/drawing/2014/main" id="{D761F4C4-5C33-2B19-49CF-057243A79560}"/>
              </a:ext>
            </a:extLst>
          </p:cNvPr>
          <p:cNvSpPr/>
          <p:nvPr/>
        </p:nvSpPr>
        <p:spPr>
          <a:xfrm>
            <a:off x="7293345" y="6305852"/>
            <a:ext cx="1235731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Google Shape;367;p41">
            <a:extLst>
              <a:ext uri="{FF2B5EF4-FFF2-40B4-BE49-F238E27FC236}">
                <a16:creationId xmlns:a16="http://schemas.microsoft.com/office/drawing/2014/main" id="{02C68537-036C-EFD4-A096-69B29586EAC8}"/>
              </a:ext>
            </a:extLst>
          </p:cNvPr>
          <p:cNvSpPr/>
          <p:nvPr/>
        </p:nvSpPr>
        <p:spPr>
          <a:xfrm>
            <a:off x="12604427" y="5707458"/>
            <a:ext cx="1745403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367;p41">
            <a:extLst>
              <a:ext uri="{FF2B5EF4-FFF2-40B4-BE49-F238E27FC236}">
                <a16:creationId xmlns:a16="http://schemas.microsoft.com/office/drawing/2014/main" id="{7801B72D-62E6-660E-4894-7939DDB5FC2A}"/>
              </a:ext>
            </a:extLst>
          </p:cNvPr>
          <p:cNvSpPr/>
          <p:nvPr/>
        </p:nvSpPr>
        <p:spPr>
          <a:xfrm>
            <a:off x="15607945" y="4407523"/>
            <a:ext cx="2362355" cy="356234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Fungsi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Pemeriksa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Intern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2837A-115B-51BD-F247-D2D8C3A5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16">
            <a:extLst>
              <a:ext uri="{FF2B5EF4-FFF2-40B4-BE49-F238E27FC236}">
                <a16:creationId xmlns:a16="http://schemas.microsoft.com/office/drawing/2014/main" id="{87823D47-71A9-3502-D72A-F85B32A6EA54}"/>
              </a:ext>
            </a:extLst>
          </p:cNvPr>
          <p:cNvSpPr/>
          <p:nvPr/>
        </p:nvSpPr>
        <p:spPr>
          <a:xfrm>
            <a:off x="7939200" y="4100900"/>
            <a:ext cx="3835200" cy="1935900"/>
          </a:xfrm>
          <a:prstGeom prst="roundRect">
            <a:avLst>
              <a:gd name="adj" fmla="val 23875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Google Shape;120;p16">
            <a:extLst>
              <a:ext uri="{FF2B5EF4-FFF2-40B4-BE49-F238E27FC236}">
                <a16:creationId xmlns:a16="http://schemas.microsoft.com/office/drawing/2014/main" id="{61BFC7C1-FFC4-CDDB-55F3-43351D79FFB1}"/>
              </a:ext>
            </a:extLst>
          </p:cNvPr>
          <p:cNvSpPr/>
          <p:nvPr/>
        </p:nvSpPr>
        <p:spPr>
          <a:xfrm>
            <a:off x="8517775" y="4526099"/>
            <a:ext cx="3835200" cy="1935900"/>
          </a:xfrm>
          <a:prstGeom prst="roundRect">
            <a:avLst>
              <a:gd name="adj" fmla="val 22706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121;p16">
            <a:extLst>
              <a:ext uri="{FF2B5EF4-FFF2-40B4-BE49-F238E27FC236}">
                <a16:creationId xmlns:a16="http://schemas.microsoft.com/office/drawing/2014/main" id="{CE40D45E-3E49-E222-37CE-3EACAA925A8B}"/>
              </a:ext>
            </a:extLst>
          </p:cNvPr>
          <p:cNvSpPr/>
          <p:nvPr/>
        </p:nvSpPr>
        <p:spPr>
          <a:xfrm>
            <a:off x="-1931275" y="4327950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2;p16">
            <a:extLst>
              <a:ext uri="{FF2B5EF4-FFF2-40B4-BE49-F238E27FC236}">
                <a16:creationId xmlns:a16="http://schemas.microsoft.com/office/drawing/2014/main" id="{C31B0C0D-A4E3-ECFB-0BEC-D3D1CDD164BD}"/>
              </a:ext>
            </a:extLst>
          </p:cNvPr>
          <p:cNvSpPr/>
          <p:nvPr/>
        </p:nvSpPr>
        <p:spPr>
          <a:xfrm>
            <a:off x="7252200" y="-2538150"/>
            <a:ext cx="3783600" cy="3783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8"/>
          <p:cNvSpPr txBox="1">
            <a:spLocks noGrp="1"/>
          </p:cNvSpPr>
          <p:nvPr>
            <p:ph type="title"/>
          </p:nvPr>
        </p:nvSpPr>
        <p:spPr>
          <a:xfrm>
            <a:off x="1458150" y="3141125"/>
            <a:ext cx="62277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—Lorem</a:t>
            </a:r>
            <a:endParaRPr dirty="0"/>
          </a:p>
        </p:txBody>
      </p:sp>
      <p:sp>
        <p:nvSpPr>
          <p:cNvPr id="466" name="Google Shape;466;p48"/>
          <p:cNvSpPr txBox="1">
            <a:spLocks noGrp="1"/>
          </p:cNvSpPr>
          <p:nvPr>
            <p:ph type="subTitle" idx="1"/>
          </p:nvPr>
        </p:nvSpPr>
        <p:spPr>
          <a:xfrm>
            <a:off x="1458150" y="876550"/>
            <a:ext cx="6227700" cy="2069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Lorem Ipsum has been the industry's standard dummy text ever since the 1500s, when an unknown printer took a galley of type and scrambled it to make  Lorem Ipsum has been the industry's standard dummy text ever since the 1500s, when an unknown printer took a galley of type and scrambled it to make  Lorem Ipsum has been the industry's standard dummy text ever since the 1500s,</a:t>
            </a:r>
          </a:p>
        </p:txBody>
      </p:sp>
      <p:sp>
        <p:nvSpPr>
          <p:cNvPr id="6" name="Google Shape;841;p69">
            <a:extLst>
              <a:ext uri="{FF2B5EF4-FFF2-40B4-BE49-F238E27FC236}">
                <a16:creationId xmlns:a16="http://schemas.microsoft.com/office/drawing/2014/main" id="{FE85F3AE-615F-CFED-99A9-E142B05FF2A7}"/>
              </a:ext>
            </a:extLst>
          </p:cNvPr>
          <p:cNvSpPr/>
          <p:nvPr/>
        </p:nvSpPr>
        <p:spPr>
          <a:xfrm rot="13500000">
            <a:off x="-1061626" y="-922603"/>
            <a:ext cx="2123253" cy="2124476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67;p41">
            <a:extLst>
              <a:ext uri="{FF2B5EF4-FFF2-40B4-BE49-F238E27FC236}">
                <a16:creationId xmlns:a16="http://schemas.microsoft.com/office/drawing/2014/main" id="{9C739103-C9B1-4EDC-F95E-F349EEE861F3}"/>
              </a:ext>
            </a:extLst>
          </p:cNvPr>
          <p:cNvSpPr/>
          <p:nvPr/>
        </p:nvSpPr>
        <p:spPr>
          <a:xfrm>
            <a:off x="782810" y="-8670698"/>
            <a:ext cx="3122440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Dokumen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Digunakan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367;p41">
            <a:extLst>
              <a:ext uri="{FF2B5EF4-FFF2-40B4-BE49-F238E27FC236}">
                <a16:creationId xmlns:a16="http://schemas.microsoft.com/office/drawing/2014/main" id="{8F48B5D0-0607-3B89-0476-76BB28A2C1B1}"/>
              </a:ext>
            </a:extLst>
          </p:cNvPr>
          <p:cNvSpPr/>
          <p:nvPr/>
        </p:nvSpPr>
        <p:spPr>
          <a:xfrm>
            <a:off x="640982" y="-7698485"/>
            <a:ext cx="17030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367;p41">
            <a:extLst>
              <a:ext uri="{FF2B5EF4-FFF2-40B4-BE49-F238E27FC236}">
                <a16:creationId xmlns:a16="http://schemas.microsoft.com/office/drawing/2014/main" id="{CEC1B853-5DC5-1600-658D-D19262F2F54F}"/>
              </a:ext>
            </a:extLst>
          </p:cNvPr>
          <p:cNvSpPr/>
          <p:nvPr/>
        </p:nvSpPr>
        <p:spPr>
          <a:xfrm>
            <a:off x="2653596" y="-6941820"/>
            <a:ext cx="5727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367;p41">
            <a:extLst>
              <a:ext uri="{FF2B5EF4-FFF2-40B4-BE49-F238E27FC236}">
                <a16:creationId xmlns:a16="http://schemas.microsoft.com/office/drawing/2014/main" id="{3B85A310-0069-9221-5792-DDF68847A14E}"/>
              </a:ext>
            </a:extLst>
          </p:cNvPr>
          <p:cNvSpPr/>
          <p:nvPr/>
        </p:nvSpPr>
        <p:spPr>
          <a:xfrm>
            <a:off x="3289300" y="-6755080"/>
            <a:ext cx="16268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367;p41">
            <a:extLst>
              <a:ext uri="{FF2B5EF4-FFF2-40B4-BE49-F238E27FC236}">
                <a16:creationId xmlns:a16="http://schemas.microsoft.com/office/drawing/2014/main" id="{D7A77BA4-C462-C8D7-BB02-E3ED908EE0CB}"/>
              </a:ext>
            </a:extLst>
          </p:cNvPr>
          <p:cNvSpPr/>
          <p:nvPr/>
        </p:nvSpPr>
        <p:spPr>
          <a:xfrm>
            <a:off x="782810" y="-6131693"/>
            <a:ext cx="4016787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Catatan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Akuntansi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Diperlukan</a:t>
            </a:r>
            <a:endParaRPr sz="1800" b="1" dirty="0">
              <a:solidFill>
                <a:srgbClr val="3939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367;p41">
            <a:extLst>
              <a:ext uri="{FF2B5EF4-FFF2-40B4-BE49-F238E27FC236}">
                <a16:creationId xmlns:a16="http://schemas.microsoft.com/office/drawing/2014/main" id="{93DBCCE8-E77F-7C2E-FDD6-08A38D148778}"/>
              </a:ext>
            </a:extLst>
          </p:cNvPr>
          <p:cNvSpPr/>
          <p:nvPr/>
        </p:nvSpPr>
        <p:spPr>
          <a:xfrm>
            <a:off x="729002" y="-5129799"/>
            <a:ext cx="23443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Jurnal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367;p41">
            <a:extLst>
              <a:ext uri="{FF2B5EF4-FFF2-40B4-BE49-F238E27FC236}">
                <a16:creationId xmlns:a16="http://schemas.microsoft.com/office/drawing/2014/main" id="{C104B0B4-8131-BCF6-8121-218E4427C419}"/>
              </a:ext>
            </a:extLst>
          </p:cNvPr>
          <p:cNvSpPr/>
          <p:nvPr/>
        </p:nvSpPr>
        <p:spPr>
          <a:xfrm>
            <a:off x="3375737" y="-5472208"/>
            <a:ext cx="1346200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Register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367;p41">
            <a:extLst>
              <a:ext uri="{FF2B5EF4-FFF2-40B4-BE49-F238E27FC236}">
                <a16:creationId xmlns:a16="http://schemas.microsoft.com/office/drawing/2014/main" id="{895B7C0C-B983-5BFB-E674-48295C9541C5}"/>
              </a:ext>
            </a:extLst>
          </p:cNvPr>
          <p:cNvSpPr/>
          <p:nvPr/>
        </p:nvSpPr>
        <p:spPr>
          <a:xfrm>
            <a:off x="640982" y="-3833264"/>
            <a:ext cx="6639673" cy="349697"/>
          </a:xfrm>
          <a:prstGeom prst="roundRect">
            <a:avLst>
              <a:gd name="adj" fmla="val 50000"/>
            </a:avLst>
          </a:prstGeom>
          <a:solidFill>
            <a:srgbClr val="FFAB40"/>
          </a:soli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Jaringan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Prosedur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Membentuk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Sistem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800" b="1" dirty="0">
                <a:solidFill>
                  <a:srgbClr val="393939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16" name="Google Shape;367;p41">
            <a:extLst>
              <a:ext uri="{FF2B5EF4-FFF2-40B4-BE49-F238E27FC236}">
                <a16:creationId xmlns:a16="http://schemas.microsoft.com/office/drawing/2014/main" id="{45E95E93-44DE-81BB-C168-10CE7F2CAD76}"/>
              </a:ext>
            </a:extLst>
          </p:cNvPr>
          <p:cNvSpPr/>
          <p:nvPr/>
        </p:nvSpPr>
        <p:spPr>
          <a:xfrm>
            <a:off x="853623" y="-2988018"/>
            <a:ext cx="170304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Permintaan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Cek</a:t>
            </a:r>
            <a:endParaRPr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Google Shape;367;p41">
            <a:extLst>
              <a:ext uri="{FF2B5EF4-FFF2-40B4-BE49-F238E27FC236}">
                <a16:creationId xmlns:a16="http://schemas.microsoft.com/office/drawing/2014/main" id="{217CFDEB-CF96-D8A5-B654-BCE1343F11FF}"/>
              </a:ext>
            </a:extLst>
          </p:cNvPr>
          <p:cNvSpPr/>
          <p:nvPr/>
        </p:nvSpPr>
        <p:spPr>
          <a:xfrm>
            <a:off x="2676533" y="-2301483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Pembuatan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Bukti Kas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Keluar</a:t>
            </a:r>
            <a:endParaRPr lang="en-US" sz="1600" dirty="0">
              <a:solidFill>
                <a:srgbClr val="FFAB4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Google Shape;367;p41">
            <a:extLst>
              <a:ext uri="{FF2B5EF4-FFF2-40B4-BE49-F238E27FC236}">
                <a16:creationId xmlns:a16="http://schemas.microsoft.com/office/drawing/2014/main" id="{FD92C5FE-0823-21C0-046E-623A72A8B9AC}"/>
              </a:ext>
            </a:extLst>
          </p:cNvPr>
          <p:cNvSpPr/>
          <p:nvPr/>
        </p:nvSpPr>
        <p:spPr>
          <a:xfrm>
            <a:off x="5487457" y="-1362164"/>
            <a:ext cx="1793198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Pembayaran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sp>
        <p:nvSpPr>
          <p:cNvPr id="19" name="Google Shape;367;p41">
            <a:extLst>
              <a:ext uri="{FF2B5EF4-FFF2-40B4-BE49-F238E27FC236}">
                <a16:creationId xmlns:a16="http://schemas.microsoft.com/office/drawing/2014/main" id="{E4D777C4-BA73-E458-01E4-C386D471AFC1}"/>
              </a:ext>
            </a:extLst>
          </p:cNvPr>
          <p:cNvSpPr/>
          <p:nvPr/>
        </p:nvSpPr>
        <p:spPr>
          <a:xfrm>
            <a:off x="729002" y="-872911"/>
            <a:ext cx="2798424" cy="320888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/>
            </a:solidFill>
            <a:prstDash val="solid"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Pencatatan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Pengeluaran</a:t>
            </a:r>
            <a:r>
              <a:rPr lang="en-US" sz="1600" dirty="0">
                <a:solidFill>
                  <a:srgbClr val="FFAB40"/>
                </a:solidFill>
                <a:latin typeface="Lato"/>
                <a:ea typeface="Lato"/>
                <a:cs typeface="Lato"/>
                <a:sym typeface="Lato"/>
              </a:rPr>
              <a:t> Kas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228A0F-FD1E-6559-07A6-D5CB8BA1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9">
            <a:extLst>
              <a:ext uri="{FF2B5EF4-FFF2-40B4-BE49-F238E27FC236}">
                <a16:creationId xmlns:a16="http://schemas.microsoft.com/office/drawing/2014/main" id="{B6F0D8C3-D020-589B-A08E-CAEA4352E2A1}"/>
              </a:ext>
            </a:extLst>
          </p:cNvPr>
          <p:cNvSpPr/>
          <p:nvPr/>
        </p:nvSpPr>
        <p:spPr>
          <a:xfrm>
            <a:off x="-1287375" y="3904250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6;p9">
            <a:extLst>
              <a:ext uri="{FF2B5EF4-FFF2-40B4-BE49-F238E27FC236}">
                <a16:creationId xmlns:a16="http://schemas.microsoft.com/office/drawing/2014/main" id="{776ED63D-E637-011E-ABC3-CC2994A483DB}"/>
              </a:ext>
            </a:extLst>
          </p:cNvPr>
          <p:cNvSpPr/>
          <p:nvPr/>
        </p:nvSpPr>
        <p:spPr>
          <a:xfrm>
            <a:off x="5603825" y="3953925"/>
            <a:ext cx="3472500" cy="2264700"/>
          </a:xfrm>
          <a:prstGeom prst="roundRect">
            <a:avLst>
              <a:gd name="adj" fmla="val 19979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59;p9">
            <a:extLst>
              <a:ext uri="{FF2B5EF4-FFF2-40B4-BE49-F238E27FC236}">
                <a16:creationId xmlns:a16="http://schemas.microsoft.com/office/drawing/2014/main" id="{D3AD7EEE-A33F-5AC9-C213-BB95218FCBB8}"/>
              </a:ext>
            </a:extLst>
          </p:cNvPr>
          <p:cNvSpPr/>
          <p:nvPr/>
        </p:nvSpPr>
        <p:spPr>
          <a:xfrm>
            <a:off x="6883150" y="2625050"/>
            <a:ext cx="3472500" cy="3172200"/>
          </a:xfrm>
          <a:prstGeom prst="roundRect">
            <a:avLst>
              <a:gd name="adj" fmla="val 18203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Google Shape;60;p9">
            <a:extLst>
              <a:ext uri="{FF2B5EF4-FFF2-40B4-BE49-F238E27FC236}">
                <a16:creationId xmlns:a16="http://schemas.microsoft.com/office/drawing/2014/main" id="{1A471500-EBF7-6D25-067B-A3E3773A0301}"/>
              </a:ext>
            </a:extLst>
          </p:cNvPr>
          <p:cNvSpPr/>
          <p:nvPr/>
        </p:nvSpPr>
        <p:spPr>
          <a:xfrm>
            <a:off x="8301975" y="-2002450"/>
            <a:ext cx="3472500" cy="34725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1;p9">
            <a:extLst>
              <a:ext uri="{FF2B5EF4-FFF2-40B4-BE49-F238E27FC236}">
                <a16:creationId xmlns:a16="http://schemas.microsoft.com/office/drawing/2014/main" id="{ABDFAAE0-ED82-FD6C-9F84-1EFE55544E61}"/>
              </a:ext>
            </a:extLst>
          </p:cNvPr>
          <p:cNvSpPr/>
          <p:nvPr/>
        </p:nvSpPr>
        <p:spPr>
          <a:xfrm>
            <a:off x="-778725" y="4412900"/>
            <a:ext cx="1514100" cy="1514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title"/>
          </p:nvPr>
        </p:nvSpPr>
        <p:spPr>
          <a:xfrm>
            <a:off x="529500" y="4461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AB40"/>
                </a:solidFill>
              </a:rPr>
              <a:t>LOREM </a:t>
            </a:r>
            <a:br>
              <a:rPr lang="en" dirty="0">
                <a:solidFill>
                  <a:srgbClr val="FFAB40"/>
                </a:solidFill>
              </a:rPr>
            </a:br>
            <a:r>
              <a:rPr lang="en" dirty="0">
                <a:solidFill>
                  <a:srgbClr val="FFAB40"/>
                </a:solidFill>
              </a:rPr>
              <a:t>IPSUM IS SIMPLY</a:t>
            </a:r>
            <a:endParaRPr dirty="0">
              <a:solidFill>
                <a:srgbClr val="FFAB40"/>
              </a:solidFill>
            </a:endParaRPr>
          </a:p>
        </p:txBody>
      </p:sp>
      <p:sp>
        <p:nvSpPr>
          <p:cNvPr id="377" name="Google Shape;377;p42"/>
          <p:cNvSpPr txBox="1">
            <a:spLocks noGrp="1"/>
          </p:cNvSpPr>
          <p:nvPr>
            <p:ph type="body" idx="1"/>
          </p:nvPr>
        </p:nvSpPr>
        <p:spPr>
          <a:xfrm>
            <a:off x="427900" y="1425275"/>
            <a:ext cx="6265000" cy="131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Lorem Ipsum has been the industry's standard dummy text ever since the 1500s, when an unknown printer took a galley of type and scrambled it to make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9572A-BB6F-37FC-09B2-2604A0535FC4}"/>
              </a:ext>
            </a:extLst>
          </p:cNvPr>
          <p:cNvSpPr txBox="1"/>
          <p:nvPr/>
        </p:nvSpPr>
        <p:spPr>
          <a:xfrm>
            <a:off x="427900" y="2794000"/>
            <a:ext cx="6534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Lorem Ipsum has been the industry's standard dummy text ever since the 1500s, when an unknown printer took a galley of type and scrambled it to make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A78DD3-7EA0-044A-9EDA-EF9E4CAE73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56062"/>
            <a:ext cx="517831" cy="561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Penelitian Terkait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/>
              <a:t>Latar 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6778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Penelitian Terkait</a:t>
            </a:r>
            <a:endParaRPr dirty="0"/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7/32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087305C-343B-79CE-62A3-70B41E7E5B61}"/>
              </a:ext>
            </a:extLst>
          </p:cNvPr>
          <p:cNvSpPr/>
          <p:nvPr/>
        </p:nvSpPr>
        <p:spPr>
          <a:xfrm>
            <a:off x="120755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Google Shape;488;p37">
            <a:extLst>
              <a:ext uri="{FF2B5EF4-FFF2-40B4-BE49-F238E27FC236}">
                <a16:creationId xmlns:a16="http://schemas.microsoft.com/office/drawing/2014/main" id="{F4ED5F7D-06F8-4FDA-2FA0-6B89DD550153}"/>
              </a:ext>
            </a:extLst>
          </p:cNvPr>
          <p:cNvSpPr txBox="1">
            <a:spLocks/>
          </p:cNvSpPr>
          <p:nvPr/>
        </p:nvSpPr>
        <p:spPr>
          <a:xfrm>
            <a:off x="120755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Google Shape;489;p37">
            <a:extLst>
              <a:ext uri="{FF2B5EF4-FFF2-40B4-BE49-F238E27FC236}">
                <a16:creationId xmlns:a16="http://schemas.microsoft.com/office/drawing/2014/main" id="{AD70908E-D6FE-F3E1-7B42-3F7292323DFE}"/>
              </a:ext>
            </a:extLst>
          </p:cNvPr>
          <p:cNvSpPr txBox="1">
            <a:spLocks/>
          </p:cNvSpPr>
          <p:nvPr/>
        </p:nvSpPr>
        <p:spPr>
          <a:xfrm>
            <a:off x="120755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Akreditasi</a:t>
            </a:r>
            <a:r>
              <a:rPr lang="en-ID" dirty="0"/>
              <a:t> Program </a:t>
            </a:r>
            <a:r>
              <a:rPr lang="en-ID" dirty="0" err="1"/>
              <a:t>Sarjana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Pada </a:t>
            </a:r>
            <a:r>
              <a:rPr lang="en-ID" dirty="0" err="1"/>
              <a:t>Standar</a:t>
            </a:r>
            <a:r>
              <a:rPr lang="en-ID" dirty="0"/>
              <a:t> 1, 2, 7, 8, Dan 9</a:t>
            </a: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1AC519-3AA4-4144-D546-FCD8F3CE6F3E}"/>
              </a:ext>
            </a:extLst>
          </p:cNvPr>
          <p:cNvSpPr/>
          <p:nvPr/>
        </p:nvSpPr>
        <p:spPr>
          <a:xfrm>
            <a:off x="120755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Google Shape;489;p37">
            <a:extLst>
              <a:ext uri="{FF2B5EF4-FFF2-40B4-BE49-F238E27FC236}">
                <a16:creationId xmlns:a16="http://schemas.microsoft.com/office/drawing/2014/main" id="{4C192B9F-C904-34E9-4E35-29B217C7E8B8}"/>
              </a:ext>
            </a:extLst>
          </p:cNvPr>
          <p:cNvSpPr txBox="1">
            <a:spLocks/>
          </p:cNvSpPr>
          <p:nvPr/>
        </p:nvSpPr>
        <p:spPr>
          <a:xfrm>
            <a:off x="120755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N. K. M. </a:t>
            </a:r>
            <a:r>
              <a:rPr lang="en-ID" dirty="0" err="1">
                <a:solidFill>
                  <a:schemeClr val="tx1"/>
                </a:solidFill>
              </a:rPr>
              <a:t>Sudaryanti</a:t>
            </a:r>
            <a:r>
              <a:rPr lang="en-ID" dirty="0">
                <a:solidFill>
                  <a:schemeClr val="tx1"/>
                </a:solidFill>
              </a:rPr>
              <a:t> (2018)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1546D-746D-B90E-AC2D-A9FFBBFA9C34}"/>
              </a:ext>
            </a:extLst>
          </p:cNvPr>
          <p:cNvSpPr/>
          <p:nvPr/>
        </p:nvSpPr>
        <p:spPr>
          <a:xfrm>
            <a:off x="352530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3" name="Google Shape;488;p37">
            <a:extLst>
              <a:ext uri="{FF2B5EF4-FFF2-40B4-BE49-F238E27FC236}">
                <a16:creationId xmlns:a16="http://schemas.microsoft.com/office/drawing/2014/main" id="{89BF72C0-D3E7-5891-F142-9BE8057DF332}"/>
              </a:ext>
            </a:extLst>
          </p:cNvPr>
          <p:cNvSpPr txBox="1">
            <a:spLocks/>
          </p:cNvSpPr>
          <p:nvPr/>
        </p:nvSpPr>
        <p:spPr>
          <a:xfrm>
            <a:off x="352530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Google Shape;489;p37">
            <a:extLst>
              <a:ext uri="{FF2B5EF4-FFF2-40B4-BE49-F238E27FC236}">
                <a16:creationId xmlns:a16="http://schemas.microsoft.com/office/drawing/2014/main" id="{2B8F8B9A-6A4B-4778-ABAA-59DFB3961479}"/>
              </a:ext>
            </a:extLst>
          </p:cNvPr>
          <p:cNvSpPr txBox="1">
            <a:spLocks/>
          </p:cNvSpPr>
          <p:nvPr/>
        </p:nvSpPr>
        <p:spPr>
          <a:xfrm>
            <a:off x="352530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Asesmen</a:t>
            </a:r>
            <a:r>
              <a:rPr lang="en-ID" dirty="0"/>
              <a:t> Lembaga </a:t>
            </a:r>
            <a:r>
              <a:rPr lang="en-ID" dirty="0" err="1"/>
              <a:t>Sertifikasi</a:t>
            </a:r>
            <a:r>
              <a:rPr lang="en-ID" dirty="0"/>
              <a:t> </a:t>
            </a:r>
            <a:r>
              <a:rPr lang="en-ID" dirty="0" err="1"/>
              <a:t>Profesi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(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: SMK Negeri 4 Malang)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A8B020-453D-F8BC-F69E-FA6DD69239AE}"/>
              </a:ext>
            </a:extLst>
          </p:cNvPr>
          <p:cNvSpPr/>
          <p:nvPr/>
        </p:nvSpPr>
        <p:spPr>
          <a:xfrm>
            <a:off x="352530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Google Shape;489;p37">
            <a:extLst>
              <a:ext uri="{FF2B5EF4-FFF2-40B4-BE49-F238E27FC236}">
                <a16:creationId xmlns:a16="http://schemas.microsoft.com/office/drawing/2014/main" id="{966ACC3C-CF47-C253-AE88-07E59B4055C5}"/>
              </a:ext>
            </a:extLst>
          </p:cNvPr>
          <p:cNvSpPr txBox="1">
            <a:spLocks/>
          </p:cNvSpPr>
          <p:nvPr/>
        </p:nvSpPr>
        <p:spPr>
          <a:xfrm>
            <a:off x="352530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A. R. </a:t>
            </a:r>
            <a:r>
              <a:rPr lang="en-ID" dirty="0" err="1">
                <a:solidFill>
                  <a:schemeClr val="tx1"/>
                </a:solidFill>
              </a:rPr>
              <a:t>Vinanda</a:t>
            </a:r>
            <a:r>
              <a:rPr lang="en-ID" dirty="0">
                <a:solidFill>
                  <a:schemeClr val="tx1"/>
                </a:solidFill>
              </a:rPr>
              <a:t> (2019)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AF4E11-C253-4F69-D915-9783B7DF5329}"/>
              </a:ext>
            </a:extLst>
          </p:cNvPr>
          <p:cNvSpPr/>
          <p:nvPr/>
        </p:nvSpPr>
        <p:spPr>
          <a:xfrm>
            <a:off x="5921970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Google Shape;488;p37">
            <a:extLst>
              <a:ext uri="{FF2B5EF4-FFF2-40B4-BE49-F238E27FC236}">
                <a16:creationId xmlns:a16="http://schemas.microsoft.com/office/drawing/2014/main" id="{3F41C8BE-99C0-AED4-CBCF-715A5BA5ACCD}"/>
              </a:ext>
            </a:extLst>
          </p:cNvPr>
          <p:cNvSpPr txBox="1">
            <a:spLocks/>
          </p:cNvSpPr>
          <p:nvPr/>
        </p:nvSpPr>
        <p:spPr>
          <a:xfrm>
            <a:off x="5921971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Google Shape;489;p37">
            <a:extLst>
              <a:ext uri="{FF2B5EF4-FFF2-40B4-BE49-F238E27FC236}">
                <a16:creationId xmlns:a16="http://schemas.microsoft.com/office/drawing/2014/main" id="{785F6C00-9A55-293C-D3FA-8FFE1E5EE5EB}"/>
              </a:ext>
            </a:extLst>
          </p:cNvPr>
          <p:cNvSpPr txBox="1">
            <a:spLocks/>
          </p:cNvSpPr>
          <p:nvPr/>
        </p:nvSpPr>
        <p:spPr>
          <a:xfrm>
            <a:off x="5921971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spcAft>
                <a:spcPts val="1600"/>
              </a:spcAft>
            </a:pPr>
            <a:r>
              <a:rPr lang="sv-SE" dirty="0"/>
              <a:t>Sistem informasi Evaluasi Zona Integritas Badan Pusat Statistik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FDE3F1-1C4C-9DD8-CDCE-BC53A72D1BE6}"/>
              </a:ext>
            </a:extLst>
          </p:cNvPr>
          <p:cNvSpPr/>
          <p:nvPr/>
        </p:nvSpPr>
        <p:spPr>
          <a:xfrm>
            <a:off x="5921970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Google Shape;489;p37">
            <a:extLst>
              <a:ext uri="{FF2B5EF4-FFF2-40B4-BE49-F238E27FC236}">
                <a16:creationId xmlns:a16="http://schemas.microsoft.com/office/drawing/2014/main" id="{BAB8B084-BB3E-3BBB-D122-6E255C5E28E2}"/>
              </a:ext>
            </a:extLst>
          </p:cNvPr>
          <p:cNvSpPr txBox="1">
            <a:spLocks/>
          </p:cNvSpPr>
          <p:nvPr/>
        </p:nvSpPr>
        <p:spPr>
          <a:xfrm>
            <a:off x="5921970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 err="1">
                <a:solidFill>
                  <a:schemeClr val="tx1"/>
                </a:solidFill>
              </a:rPr>
              <a:t>Mugi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Rohimah</a:t>
            </a:r>
            <a:r>
              <a:rPr lang="en-ID" dirty="0">
                <a:solidFill>
                  <a:schemeClr val="tx1"/>
                </a:solidFill>
              </a:rPr>
              <a:t> (2017)</a:t>
            </a:r>
          </a:p>
        </p:txBody>
      </p:sp>
      <p:sp>
        <p:nvSpPr>
          <p:cNvPr id="52" name="Google Shape;366;p41">
            <a:extLst>
              <a:ext uri="{FF2B5EF4-FFF2-40B4-BE49-F238E27FC236}">
                <a16:creationId xmlns:a16="http://schemas.microsoft.com/office/drawing/2014/main" id="{46FB81F4-9F74-3C5B-949F-E50D6C19BE16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3875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4" t="42340" r="-1"/>
          <a:stretch/>
        </p:blipFill>
        <p:spPr>
          <a:xfrm>
            <a:off x="200745" y="916140"/>
            <a:ext cx="4442527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Pedoman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diterbitkan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diterapkan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menyeluruh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 BPS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belum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menampilkan</a:t>
            </a:r>
            <a:r>
              <a:rPr lang="en-ID" sz="1200" dirty="0">
                <a:solidFill>
                  <a:schemeClr val="bg1"/>
                </a:solidFill>
              </a:rPr>
              <a:t> detail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pada LKE,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menyebabkan</a:t>
            </a:r>
            <a:r>
              <a:rPr lang="en-ID" sz="1200" dirty="0">
                <a:solidFill>
                  <a:schemeClr val="bg1"/>
                </a:solidFill>
              </a:rPr>
              <a:t> human error pada </a:t>
            </a:r>
            <a:r>
              <a:rPr lang="en-ID" sz="1200" dirty="0" err="1">
                <a:solidFill>
                  <a:schemeClr val="bg1"/>
                </a:solidFill>
              </a:rPr>
              <a:t>saat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pengisian</a:t>
            </a:r>
            <a:r>
              <a:rPr lang="en-ID" sz="1200" dirty="0">
                <a:solidFill>
                  <a:schemeClr val="bg1"/>
                </a:solidFill>
              </a:rPr>
              <a:t> LKE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en-ID" sz="1200" i="1" dirty="0">
                <a:solidFill>
                  <a:schemeClr val="bg1"/>
                </a:solidFill>
              </a:rPr>
              <a:t>Desk-Evaluation: </a:t>
            </a:r>
            <a:r>
              <a:rPr lang="en-ID" sz="1200" dirty="0" err="1">
                <a:solidFill>
                  <a:schemeClr val="bg1"/>
                </a:solidFill>
              </a:rPr>
              <a:t>Penilaian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bertahap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berjenjang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mulai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anggota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ketua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pengendali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teknis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5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" t="42340" r="74515"/>
          <a:stretch/>
        </p:blipFill>
        <p:spPr>
          <a:xfrm>
            <a:off x="3831579" y="1533868"/>
            <a:ext cx="1480841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1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siness Math for Financial Analysis by Slidesgo">
  <a:themeElements>
    <a:clrScheme name="Simple Light">
      <a:dk1>
        <a:srgbClr val="1F1E20"/>
      </a:dk1>
      <a:lt1>
        <a:srgbClr val="FFFFFF"/>
      </a:lt1>
      <a:dk2>
        <a:srgbClr val="9C5BFF"/>
      </a:dk2>
      <a:lt2>
        <a:srgbClr val="FFAB40"/>
      </a:lt2>
      <a:accent1>
        <a:srgbClr val="C435CC"/>
      </a:accent1>
      <a:accent2>
        <a:srgbClr val="9774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1709</TotalTime>
  <Words>4652</Words>
  <Application>Microsoft Office PowerPoint</Application>
  <PresentationFormat>On-screen Show (16:9)</PresentationFormat>
  <Paragraphs>975</Paragraphs>
  <Slides>77</Slides>
  <Notes>70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4" baseType="lpstr">
      <vt:lpstr>Krona One</vt:lpstr>
      <vt:lpstr>Tahoma</vt:lpstr>
      <vt:lpstr>Roboto Light</vt:lpstr>
      <vt:lpstr>Roboto</vt:lpstr>
      <vt:lpstr>Cambria Math</vt:lpstr>
      <vt:lpstr>Lucida Sans Unicode</vt:lpstr>
      <vt:lpstr>Google Sans</vt:lpstr>
      <vt:lpstr>Calibri</vt:lpstr>
      <vt:lpstr>Lato</vt:lpstr>
      <vt:lpstr>Symbol</vt:lpstr>
      <vt:lpstr>Open Sans</vt:lpstr>
      <vt:lpstr>Bebas Neue</vt:lpstr>
      <vt:lpstr>Arial</vt:lpstr>
      <vt:lpstr>Arial</vt:lpstr>
      <vt:lpstr>Times New Roman</vt:lpstr>
      <vt:lpstr>Montserrat</vt:lpstr>
      <vt:lpstr>Business Math for Financial Analysis by Slidesgo</vt:lpstr>
      <vt:lpstr>Rancang Bangun Sistem Evaluasi Zona Integritas Inspektorat Utama BPS RI</vt:lpstr>
      <vt:lpstr>PowerPoint Presentation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Tujuan Penelitian</vt:lpstr>
      <vt:lpstr>Tujuan Penelitian </vt:lpstr>
      <vt:lpstr>Metode Penelitian</vt:lpstr>
      <vt:lpstr>PowerPoint Presentation</vt:lpstr>
      <vt:lpstr>Metode Pengumpulan Data (1)</vt:lpstr>
      <vt:lpstr>Metode Pengumpulan Data (2)</vt:lpstr>
      <vt:lpstr>Metode Pengembangan Sistem (1)   </vt:lpstr>
      <vt:lpstr>Metode Pengembangan Sistem (2)  </vt:lpstr>
      <vt:lpstr>Hasil dan Pembahasan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 dan Saran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Latar Belakang</vt:lpstr>
      <vt:lpstr>Lampiran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Pertanyaan</vt:lpstr>
      <vt:lpstr>Pertanyaan</vt:lpstr>
      <vt:lpstr>Pertanyaan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—Lorem</vt:lpstr>
      <vt:lpstr>LOREM  IPSUM IS SIMPLY</vt:lpstr>
      <vt:lpstr>Penelitian Terkait</vt:lpstr>
      <vt:lpstr>Penelitian Terkait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Math for Financial Analysis</dc:title>
  <dc:creator>RYZEN</dc:creator>
  <cp:lastModifiedBy>M Arya Septa Kovitra</cp:lastModifiedBy>
  <cp:revision>142</cp:revision>
  <dcterms:modified xsi:type="dcterms:W3CDTF">2023-07-03T03:47:32Z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2022-11-04T13:38:47Z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2dd148ed-81b7-4701-95b3-2152253c406b</vt:lpwstr>
  </property>
  <property fmtid="{D5CDD505-2E9C-101B-9397-08002B2CF9AE}" pid="7" name="MSIP_Label_defa4170-0d19-0005-0004-bc88714345d2_ActionId">
    <vt:lpwstr>2140087d-e794-4def-80fe-825a2a5f5de2</vt:lpwstr>
  </property>
  <property fmtid="{D5CDD505-2E9C-101B-9397-08002B2CF9AE}" pid="8" name="MSIP_Label_defa4170-0d19-0005-0004-bc88714345d2_ContentBits">
    <vt:lpwstr>0</vt:lpwstr>
  </property>
</Properties>
</file>